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8" r:id="rId4"/>
    <p:sldId id="259" r:id="rId5"/>
    <p:sldId id="266" r:id="rId6"/>
    <p:sldId id="260" r:id="rId7"/>
    <p:sldId id="267" r:id="rId8"/>
    <p:sldId id="261" r:id="rId9"/>
    <p:sldId id="269" r:id="rId10"/>
    <p:sldId id="274" r:id="rId11"/>
    <p:sldId id="275" r:id="rId12"/>
    <p:sldId id="262" r:id="rId13"/>
    <p:sldId id="270" r:id="rId14"/>
    <p:sldId id="264" r:id="rId15"/>
    <p:sldId id="265" r:id="rId16"/>
    <p:sldId id="271" r:id="rId17"/>
    <p:sldId id="263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25C960"/>
    <a:srgbClr val="56CA93"/>
    <a:srgbClr val="8DDBB6"/>
    <a:srgbClr val="8FF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1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80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35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26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37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98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6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52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64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16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9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31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27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05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BFC3-C2BA-40CE-8CE7-70479BE0309A}" type="datetimeFigureOut">
              <a:rPr lang="it-IT" smtClean="0"/>
              <a:t>08/07/2021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D7B21F-D58B-4618-8B8C-75180B30DC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microsoft.com/office/2007/relationships/hdphoto" Target="../media/hdphoto7.wdp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3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2" name="Rectangle 4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C15DAE-AD36-48BF-A382-B55AB82D6ED4}"/>
              </a:ext>
            </a:extLst>
          </p:cNvPr>
          <p:cNvSpPr txBox="1"/>
          <p:nvPr/>
        </p:nvSpPr>
        <p:spPr>
          <a:xfrm>
            <a:off x="1712204" y="4051095"/>
            <a:ext cx="206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#ILFUTUROÈOGGI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C6DFC8-E696-419D-B1CC-E43AD39159C1}"/>
              </a:ext>
            </a:extLst>
          </p:cNvPr>
          <p:cNvSpPr txBox="1"/>
          <p:nvPr/>
        </p:nvSpPr>
        <p:spPr>
          <a:xfrm>
            <a:off x="4335386" y="4761874"/>
            <a:ext cx="4212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i="1" dirty="0"/>
              <a:t>A cura di</a:t>
            </a:r>
          </a:p>
          <a:p>
            <a:pPr algn="r"/>
            <a:r>
              <a:rPr lang="it-IT" sz="1500" i="1" dirty="0">
                <a:solidFill>
                  <a:srgbClr val="56CA93"/>
                </a:solidFill>
              </a:rPr>
              <a:t>Andrea Pisana</a:t>
            </a:r>
          </a:p>
          <a:p>
            <a:pPr algn="r"/>
            <a:r>
              <a:rPr lang="it-IT" sz="1500" i="1" dirty="0"/>
              <a:t>Scuola di Management ed Economia</a:t>
            </a:r>
          </a:p>
          <a:p>
            <a:pPr algn="r"/>
            <a:r>
              <a:rPr lang="it-IT" sz="1500" i="1" dirty="0"/>
              <a:t>Unito</a:t>
            </a:r>
          </a:p>
        </p:txBody>
      </p:sp>
      <p:pic>
        <p:nvPicPr>
          <p:cNvPr id="3" name="Immagine 2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CA5DC04D-0A62-483D-B0D6-FDCF405E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61" y="812503"/>
            <a:ext cx="2068899" cy="27585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40D242-2DE1-4B2B-993F-A698621EF6F5}"/>
              </a:ext>
            </a:extLst>
          </p:cNvPr>
          <p:cNvSpPr txBox="1"/>
          <p:nvPr/>
        </p:nvSpPr>
        <p:spPr>
          <a:xfrm>
            <a:off x="1441223" y="3469382"/>
            <a:ext cx="2741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1540214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E2063-1726-45BB-9AED-70A77A78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 VIDEO FORMATIVI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B7C7AE-1357-4A7A-8719-6A0A2083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I video formativi, della durata di circa due minuti, dovranno illustrare sinteticamente ma esaustivamente l’argomento trattato.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L’obiettivo principale è non divagare in dettagli: è essenziale che ogni video si soffermi </a:t>
            </a:r>
            <a:r>
              <a:rPr lang="it-IT" sz="2000" b="1" i="1" dirty="0">
                <a:solidFill>
                  <a:srgbClr val="56CA93"/>
                </a:solidFill>
              </a:rPr>
              <a:t>solo</a:t>
            </a:r>
            <a:r>
              <a:rPr lang="it-IT" sz="2000" dirty="0">
                <a:solidFill>
                  <a:srgbClr val="56CA93"/>
                </a:solidFill>
              </a:rPr>
              <a:t> su quanto debba trattare, tematiche più specifiche avranno dei video dedicati nei livelli più avanzati.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Esempio: un video che introduce il concetto di </a:t>
            </a:r>
            <a:r>
              <a:rPr lang="it-IT" sz="2000" i="1" dirty="0">
                <a:solidFill>
                  <a:srgbClr val="56CA93"/>
                </a:solidFill>
              </a:rPr>
              <a:t>fondo pensione </a:t>
            </a:r>
            <a:r>
              <a:rPr lang="it-IT" sz="2000" dirty="0">
                <a:solidFill>
                  <a:srgbClr val="56CA93"/>
                </a:solidFill>
              </a:rPr>
              <a:t>non dovrà esplicare anche la suddivisione in </a:t>
            </a:r>
            <a:r>
              <a:rPr lang="it-IT" sz="2000" i="1" dirty="0">
                <a:solidFill>
                  <a:srgbClr val="56CA93"/>
                </a:solidFill>
              </a:rPr>
              <a:t>fondi aperti e chiusi</a:t>
            </a:r>
            <a:r>
              <a:rPr lang="it-IT" sz="2000" dirty="0">
                <a:solidFill>
                  <a:srgbClr val="56CA93"/>
                </a:solidFill>
              </a:rPr>
              <a:t>, poiché tale meccanismo avrà un video dedicato.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FDAAD7-BE30-4FAC-A781-12CA7F188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680457"/>
            <a:ext cx="2559722" cy="362730"/>
          </a:xfrm>
          <a:prstGeom prst="rect">
            <a:avLst/>
          </a:prstGeom>
        </p:spPr>
      </p:pic>
      <p:pic>
        <p:nvPicPr>
          <p:cNvPr id="5" name="Immagine 4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82E17717-9F09-4149-8770-7D1A6FBB7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BB3F40-CB37-46D2-BC70-6AD64E66D709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407214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D2942-52F5-4085-A058-2A5640F5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VIDEO FORMATIVI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6B05E1F-354B-442A-9655-F122695DF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72" y="1003300"/>
            <a:ext cx="3997153" cy="59957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166CB6-DCC8-4A43-A1AB-08B4B9E5F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07" y="1853419"/>
            <a:ext cx="2559722" cy="362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E9AD33-CBFC-4893-AD5B-38FF14C185E4}"/>
              </a:ext>
            </a:extLst>
          </p:cNvPr>
          <p:cNvSpPr txBox="1"/>
          <p:nvPr/>
        </p:nvSpPr>
        <p:spPr>
          <a:xfrm>
            <a:off x="1293111" y="2216149"/>
            <a:ext cx="2076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i="1" dirty="0">
                <a:solidFill>
                  <a:srgbClr val="56CA93"/>
                </a:solidFill>
              </a:rPr>
              <a:t>Andrea Pisana</a:t>
            </a:r>
          </a:p>
          <a:p>
            <a:r>
              <a:rPr lang="it-IT" sz="1300" i="1" dirty="0">
                <a:solidFill>
                  <a:srgbClr val="56CA93"/>
                </a:solidFill>
              </a:rPr>
              <a:t>Livello: X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0BB3203-ED07-4595-8CAF-A4BAF4FC40BB}"/>
              </a:ext>
            </a:extLst>
          </p:cNvPr>
          <p:cNvSpPr/>
          <p:nvPr/>
        </p:nvSpPr>
        <p:spPr>
          <a:xfrm>
            <a:off x="1341374" y="2928461"/>
            <a:ext cx="2076450" cy="171339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94AD3E5-4FC2-452C-877D-59770DA52962}"/>
              </a:ext>
            </a:extLst>
          </p:cNvPr>
          <p:cNvCxnSpPr/>
          <p:nvPr/>
        </p:nvCxnSpPr>
        <p:spPr>
          <a:xfrm>
            <a:off x="1371599" y="3218924"/>
            <a:ext cx="2016000" cy="0"/>
          </a:xfrm>
          <a:prstGeom prst="line">
            <a:avLst/>
          </a:prstGeom>
          <a:ln w="28575"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3EA3E1-8076-4F1D-A9D3-6ACEF13E15C5}"/>
              </a:ext>
            </a:extLst>
          </p:cNvPr>
          <p:cNvSpPr txBox="1"/>
          <p:nvPr/>
        </p:nvSpPr>
        <p:spPr>
          <a:xfrm>
            <a:off x="1447800" y="2965767"/>
            <a:ext cx="2076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rgbClr val="56CA93"/>
                </a:solidFill>
              </a:rPr>
              <a:t>INTRODUZIONE AL FONDO PENSIONE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038C4E-908F-42F0-88A5-CE9B6C15F6F5}"/>
              </a:ext>
            </a:extLst>
          </p:cNvPr>
          <p:cNvSpPr txBox="1"/>
          <p:nvPr/>
        </p:nvSpPr>
        <p:spPr>
          <a:xfrm>
            <a:off x="3942743" y="1539022"/>
            <a:ext cx="4977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56CA93"/>
                </a:solidFill>
              </a:rPr>
              <a:t>Sarà fondamentale inserire una voce </a:t>
            </a:r>
            <a:r>
              <a:rPr lang="it-IT" sz="2000" b="1" i="1" dirty="0">
                <a:solidFill>
                  <a:srgbClr val="56CA93"/>
                </a:solidFill>
              </a:rPr>
              <a:t>limpida e fluida</a:t>
            </a:r>
            <a:r>
              <a:rPr lang="it-IT" sz="2000" dirty="0">
                <a:solidFill>
                  <a:srgbClr val="56CA93"/>
                </a:solidFill>
              </a:rPr>
              <a:t>, capace di catturare l’attenzione. </a:t>
            </a:r>
          </a:p>
          <a:p>
            <a:r>
              <a:rPr lang="it-IT" sz="2000" dirty="0">
                <a:solidFill>
                  <a:srgbClr val="56CA93"/>
                </a:solidFill>
              </a:rPr>
              <a:t>L’interazione durante la spiegazione dovrà essere </a:t>
            </a:r>
            <a:r>
              <a:rPr lang="it-IT" sz="2000" b="1" i="1" dirty="0">
                <a:solidFill>
                  <a:srgbClr val="56CA93"/>
                </a:solidFill>
              </a:rPr>
              <a:t>forte e accattivante</a:t>
            </a:r>
            <a:r>
              <a:rPr lang="it-IT" sz="2000" dirty="0">
                <a:solidFill>
                  <a:srgbClr val="56CA93"/>
                </a:solidFill>
              </a:rPr>
              <a:t>: a questo proposito Benefits+ prevede la progettazione di un personaggio (il suo nome è </a:t>
            </a:r>
            <a:r>
              <a:rPr lang="it-IT" sz="2000" b="1" i="1" dirty="0" err="1">
                <a:solidFill>
                  <a:schemeClr val="accent1"/>
                </a:solidFill>
              </a:rPr>
              <a:t>PIPeducator</a:t>
            </a:r>
            <a:r>
              <a:rPr lang="it-IT" sz="2000" dirty="0">
                <a:solidFill>
                  <a:srgbClr val="56CA93"/>
                </a:solidFill>
              </a:rPr>
              <a:t>) che illustra le tematiche trattate nel video, così da sembrare una vera </a:t>
            </a:r>
            <a:r>
              <a:rPr lang="it-IT" sz="2000" b="1" i="1" dirty="0">
                <a:solidFill>
                  <a:srgbClr val="56CA93"/>
                </a:solidFill>
              </a:rPr>
              <a:t>lezione face2face</a:t>
            </a:r>
            <a:r>
              <a:rPr lang="it-IT" sz="2000" dirty="0">
                <a:solidFill>
                  <a:srgbClr val="56CA93"/>
                </a:solidFill>
              </a:rPr>
              <a:t>. All’interno dei video, inoltre, la spiegazione sarà sempre accompagnata da disegni o brevi video 3D che facilitano la comprensione di quanto si sta illustrando.</a:t>
            </a:r>
          </a:p>
        </p:txBody>
      </p:sp>
      <p:pic>
        <p:nvPicPr>
          <p:cNvPr id="14" name="Immagine 13" descr="Immagine che contiene giocattolo, grafica vettoriale&#10;&#10;Descrizione generata automaticamente">
            <a:extLst>
              <a:ext uri="{FF2B5EF4-FFF2-40B4-BE49-F238E27FC236}">
                <a16:creationId xmlns:a16="http://schemas.microsoft.com/office/drawing/2014/main" id="{1F760187-CEC2-4E8E-909B-2A88B5566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57" b="94595" l="10000" r="90000">
                        <a14:foregroundMark x1="62432" y1="7297" x2="62432" y2="7297"/>
                        <a14:foregroundMark x1="50270" y1="92432" x2="50270" y2="92432"/>
                        <a14:foregroundMark x1="63243" y1="93784" x2="63243" y2="93784"/>
                        <a14:foregroundMark x1="47297" y1="94595" x2="47297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27" y="3546982"/>
            <a:ext cx="1057275" cy="1057275"/>
          </a:xfrm>
          <a:prstGeom prst="rect">
            <a:avLst/>
          </a:prstGeom>
        </p:spPr>
      </p:pic>
      <p:sp>
        <p:nvSpPr>
          <p:cNvPr id="15" name="Fumetto: ovale 14">
            <a:extLst>
              <a:ext uri="{FF2B5EF4-FFF2-40B4-BE49-F238E27FC236}">
                <a16:creationId xmlns:a16="http://schemas.microsoft.com/office/drawing/2014/main" id="{9E8E25B8-E163-4C6F-86F1-9333EDB979BA}"/>
              </a:ext>
            </a:extLst>
          </p:cNvPr>
          <p:cNvSpPr/>
          <p:nvPr/>
        </p:nvSpPr>
        <p:spPr>
          <a:xfrm>
            <a:off x="1927445" y="3277596"/>
            <a:ext cx="1057275" cy="615917"/>
          </a:xfrm>
          <a:prstGeom prst="wedgeEllipseCallout">
            <a:avLst>
              <a:gd name="adj1" fmla="val 53224"/>
              <a:gd name="adj2" fmla="val 386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0562D2-A322-4A60-A82E-7D59A508B424}"/>
              </a:ext>
            </a:extLst>
          </p:cNvPr>
          <p:cNvSpPr txBox="1"/>
          <p:nvPr/>
        </p:nvSpPr>
        <p:spPr>
          <a:xfrm>
            <a:off x="1919107" y="3421009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" b="1" i="1" dirty="0">
                <a:solidFill>
                  <a:srgbClr val="56CA93"/>
                </a:solidFill>
                <a:effectLst/>
              </a:rPr>
              <a:t>Il fondo pensione è una tipologia di investimento con il fine di garantire un reddito al risparmiatore alla fine della vita lavorativa</a:t>
            </a:r>
            <a:endParaRPr lang="it-IT" sz="400" b="1" i="1" dirty="0">
              <a:solidFill>
                <a:srgbClr val="56CA93"/>
              </a:solidFill>
            </a:endParaRPr>
          </a:p>
        </p:txBody>
      </p:sp>
      <p:pic>
        <p:nvPicPr>
          <p:cNvPr id="13" name="Immagine 12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536E79E8-127D-4A69-91A0-210513710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35" y="4917897"/>
            <a:ext cx="686328" cy="91510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E96DCA-B9DF-43AB-9F64-9898E4426223}"/>
              </a:ext>
            </a:extLst>
          </p:cNvPr>
          <p:cNvSpPr txBox="1"/>
          <p:nvPr/>
        </p:nvSpPr>
        <p:spPr>
          <a:xfrm>
            <a:off x="1021861" y="5834185"/>
            <a:ext cx="274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3048818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DD159-2134-4BAC-98C3-93C7CFD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LA COMPETIZIONE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2415A6-FF86-472D-AC2C-4EAB9E866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Benefits+ prevede inoltre sezione </a:t>
            </a:r>
            <a:r>
              <a:rPr lang="it-IT" sz="2000" i="1" dirty="0">
                <a:solidFill>
                  <a:schemeClr val="accent1"/>
                </a:solidFill>
              </a:rPr>
              <a:t>«</a:t>
            </a:r>
            <a:r>
              <a:rPr lang="it-IT" sz="2000" i="1" dirty="0" err="1">
                <a:solidFill>
                  <a:schemeClr val="accent1"/>
                </a:solidFill>
              </a:rPr>
              <a:t>ChallengeME</a:t>
            </a:r>
            <a:r>
              <a:rPr lang="it-IT" sz="2000" i="1" dirty="0">
                <a:solidFill>
                  <a:schemeClr val="accent1"/>
                </a:solidFill>
              </a:rPr>
              <a:t>» </a:t>
            </a:r>
            <a:r>
              <a:rPr lang="it-IT" sz="2000" dirty="0">
                <a:solidFill>
                  <a:srgbClr val="56CA93"/>
                </a:solidFill>
              </a:rPr>
              <a:t>all’interno della quale è possibile sfidare direttamente altri utenti del proprio livello di appartenenza; la sfida sarà composta da cinque domande casuali riguardo tutti gli argomenti del relativo livello: la vittoria attribuisce tre punti, il pareggio un punto ciascuno e la sconfitta zero.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La vittoria prevede inoltre l’assegnazione di dieci medaglie.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Tutti gli sfidanti verranno inseriti in una classifica (ci saranno dunque quattro classifiche: una per ogni livello) che si aggiorna ogni settimana.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Dunque, alla fine di ogni settimana, verranno decretati i quattro vincitori che riceveranno cento medaglie.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515744-3D46-4674-AA59-F3023066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14746"/>
            <a:ext cx="2559722" cy="362730"/>
          </a:xfrm>
          <a:prstGeom prst="rect">
            <a:avLst/>
          </a:prstGeom>
        </p:spPr>
      </p:pic>
      <p:pic>
        <p:nvPicPr>
          <p:cNvPr id="6" name="Immagine 5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E93A643A-FF82-4193-AD4A-6F02869F5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DE2F0C-2C98-4062-BD39-A771302B8D76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329616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540F48BD-7DE3-4E0F-A560-20FFED65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57" y="1106804"/>
            <a:ext cx="3836131" cy="57541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10CAB20-8456-4188-9B0F-A4CA51D7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CHALLENGEME</a:t>
            </a:r>
          </a:p>
        </p:txBody>
      </p:sp>
      <p:pic>
        <p:nvPicPr>
          <p:cNvPr id="4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B36388CB-171E-4BE0-8A96-99F8C38A1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3" y="1019175"/>
            <a:ext cx="3836131" cy="5754197"/>
          </a:xfrm>
          <a:prstGeom prst="rect">
            <a:avLst/>
          </a:prstGeom>
        </p:spPr>
      </p:pic>
      <p:pic>
        <p:nvPicPr>
          <p:cNvPr id="5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A3D9A15D-4D1A-4D84-A33D-EA5D108C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79" y="1087594"/>
            <a:ext cx="3836131" cy="57541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18171C-F8A5-4F1B-B528-388970E24F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5556" l="9778" r="89778">
                        <a14:foregroundMark x1="44000" y1="60000" x2="44000" y2="60000"/>
                        <a14:foregroundMark x1="48000" y1="75556" x2="48000" y2="75556"/>
                        <a14:foregroundMark x1="36000" y1="95556" x2="36000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10" y="1984683"/>
            <a:ext cx="244302" cy="244302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D3276D6-3682-4EA8-ADE7-565EB6CB6CD2}"/>
              </a:ext>
            </a:extLst>
          </p:cNvPr>
          <p:cNvCxnSpPr>
            <a:cxnSpLocks/>
          </p:cNvCxnSpPr>
          <p:nvPr/>
        </p:nvCxnSpPr>
        <p:spPr>
          <a:xfrm>
            <a:off x="1409700" y="2246139"/>
            <a:ext cx="2152650" cy="11286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201C2DB8-59F1-4792-8FCB-5F487F33D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602" y="1904300"/>
            <a:ext cx="2559722" cy="3627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5BCABC-DFA2-4C09-9A44-EA109ACD91DD}"/>
              </a:ext>
            </a:extLst>
          </p:cNvPr>
          <p:cNvSpPr txBox="1"/>
          <p:nvPr/>
        </p:nvSpPr>
        <p:spPr>
          <a:xfrm>
            <a:off x="8611387" y="1986642"/>
            <a:ext cx="504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E8088C-04FC-40F3-92F1-FF1889333884}"/>
              </a:ext>
            </a:extLst>
          </p:cNvPr>
          <p:cNvSpPr txBox="1"/>
          <p:nvPr/>
        </p:nvSpPr>
        <p:spPr>
          <a:xfrm>
            <a:off x="1534589" y="4081462"/>
            <a:ext cx="1952625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rgbClr val="56CA93"/>
                </a:solidFill>
              </a:rPr>
              <a:t>Sfida in corso</a:t>
            </a:r>
          </a:p>
          <a:p>
            <a:r>
              <a:rPr lang="it-IT" sz="1200" i="1" dirty="0">
                <a:solidFill>
                  <a:srgbClr val="56CA93"/>
                </a:solidFill>
              </a:rPr>
              <a:t>Attendi il tuo avversario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187F1D9-DEC5-42C7-AC5F-E43260139EB2}"/>
              </a:ext>
            </a:extLst>
          </p:cNvPr>
          <p:cNvSpPr txBox="1"/>
          <p:nvPr/>
        </p:nvSpPr>
        <p:spPr>
          <a:xfrm>
            <a:off x="1534589" y="4612988"/>
            <a:ext cx="1952625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rgbClr val="56CA93"/>
                </a:solidFill>
              </a:rPr>
              <a:t>Sfida in corso</a:t>
            </a:r>
          </a:p>
          <a:p>
            <a:r>
              <a:rPr lang="it-IT" sz="1200" i="1" dirty="0">
                <a:solidFill>
                  <a:srgbClr val="56CA93"/>
                </a:solidFill>
              </a:rPr>
              <a:t>Attendi il tuo avversario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8B3B2E-2A04-4521-A76A-4C3B8A8E6D51}"/>
              </a:ext>
            </a:extLst>
          </p:cNvPr>
          <p:cNvSpPr txBox="1"/>
          <p:nvPr/>
        </p:nvSpPr>
        <p:spPr>
          <a:xfrm>
            <a:off x="1534589" y="2487364"/>
            <a:ext cx="195262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56CA93"/>
                </a:solidFill>
              </a:rPr>
              <a:t>NUOVA SFIDA</a:t>
            </a:r>
          </a:p>
          <a:p>
            <a:pPr algn="ctr"/>
            <a:endParaRPr lang="it-IT" sz="1500" b="1" dirty="0">
              <a:solidFill>
                <a:srgbClr val="56CA93"/>
              </a:solidFill>
            </a:endParaRPr>
          </a:p>
          <a:p>
            <a:pPr algn="ctr"/>
            <a:endParaRPr lang="it-IT" sz="1500" b="1" dirty="0">
              <a:solidFill>
                <a:srgbClr val="56CA93"/>
              </a:solidFill>
            </a:endParaRPr>
          </a:p>
          <a:p>
            <a:pPr algn="ctr"/>
            <a:endParaRPr lang="it-IT" sz="1500" b="1" dirty="0">
              <a:solidFill>
                <a:srgbClr val="56CA93"/>
              </a:solidFill>
            </a:endParaRPr>
          </a:p>
          <a:p>
            <a:pPr algn="ctr"/>
            <a:endParaRPr lang="it-IT" sz="1500" b="1" dirty="0">
              <a:solidFill>
                <a:srgbClr val="56CA93"/>
              </a:solidFill>
            </a:endParaRPr>
          </a:p>
          <a:p>
            <a:pPr algn="ctr"/>
            <a:endParaRPr lang="it-IT" sz="1500" b="1" dirty="0">
              <a:solidFill>
                <a:srgbClr val="56CA93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D11B8D7-8B5A-4E9D-8E9C-C80B877FFF20}"/>
              </a:ext>
            </a:extLst>
          </p:cNvPr>
          <p:cNvSpPr/>
          <p:nvPr/>
        </p:nvSpPr>
        <p:spPr>
          <a:xfrm>
            <a:off x="1647825" y="3033042"/>
            <a:ext cx="742950" cy="553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0BFAFC7-57B1-4EEA-9249-75D53E3B1A41}"/>
              </a:ext>
            </a:extLst>
          </p:cNvPr>
          <p:cNvSpPr txBox="1"/>
          <p:nvPr/>
        </p:nvSpPr>
        <p:spPr>
          <a:xfrm>
            <a:off x="1537488" y="3117083"/>
            <a:ext cx="92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56CA93"/>
                </a:solidFill>
              </a:rPr>
              <a:t>Avversario casuale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B0856F3-BE9E-4F39-ADF8-24EA27C94626}"/>
              </a:ext>
            </a:extLst>
          </p:cNvPr>
          <p:cNvSpPr/>
          <p:nvPr/>
        </p:nvSpPr>
        <p:spPr>
          <a:xfrm>
            <a:off x="2631358" y="3039423"/>
            <a:ext cx="742950" cy="553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54A1735-244C-45EC-80BC-DFF79ADDC812}"/>
              </a:ext>
            </a:extLst>
          </p:cNvPr>
          <p:cNvSpPr txBox="1"/>
          <p:nvPr/>
        </p:nvSpPr>
        <p:spPr>
          <a:xfrm>
            <a:off x="2340042" y="3030846"/>
            <a:ext cx="1343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56CA93"/>
                </a:solidFill>
              </a:rPr>
              <a:t>Collega </a:t>
            </a:r>
          </a:p>
          <a:p>
            <a:pPr algn="ctr"/>
            <a:r>
              <a:rPr lang="it-IT" sz="1000" dirty="0">
                <a:solidFill>
                  <a:srgbClr val="56CA93"/>
                </a:solidFill>
              </a:rPr>
              <a:t>Account</a:t>
            </a:r>
          </a:p>
          <a:p>
            <a:pPr algn="ctr"/>
            <a:r>
              <a:rPr lang="it-IT" sz="1000" dirty="0">
                <a:solidFill>
                  <a:srgbClr val="56CA93"/>
                </a:solidFill>
              </a:rPr>
              <a:t> Facebook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59312183-B910-494A-B4FC-FABCA6F4E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010" y="1944784"/>
            <a:ext cx="2559722" cy="36273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36EAA5F-4FD8-4980-A5F2-9AA0CE9AFDCD}"/>
              </a:ext>
            </a:extLst>
          </p:cNvPr>
          <p:cNvSpPr txBox="1"/>
          <p:nvPr/>
        </p:nvSpPr>
        <p:spPr>
          <a:xfrm>
            <a:off x="5936591" y="1973637"/>
            <a:ext cx="504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>
                <a:solidFill>
                  <a:schemeClr val="accent1"/>
                </a:solidFill>
              </a:rPr>
              <a:t>100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9115CDE-2D18-4B79-99F3-E08CF52378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5556" l="9778" r="89778">
                        <a14:foregroundMark x1="44000" y1="60000" x2="44000" y2="60000"/>
                        <a14:foregroundMark x1="48000" y1="75556" x2="48000" y2="75556"/>
                        <a14:foregroundMark x1="36000" y1="95556" x2="36000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98" y="1944779"/>
            <a:ext cx="244302" cy="244302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79D390B-34D8-43DE-B79A-3EA9F10DEC04}"/>
              </a:ext>
            </a:extLst>
          </p:cNvPr>
          <p:cNvCxnSpPr>
            <a:cxnSpLocks/>
          </p:cNvCxnSpPr>
          <p:nvPr/>
        </p:nvCxnSpPr>
        <p:spPr>
          <a:xfrm>
            <a:off x="4075851" y="2237011"/>
            <a:ext cx="2152650" cy="11286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2A943A46-FD9E-4A52-A074-9D6EBA15861D}"/>
              </a:ext>
            </a:extLst>
          </p:cNvPr>
          <p:cNvSpPr/>
          <p:nvPr/>
        </p:nvSpPr>
        <p:spPr>
          <a:xfrm>
            <a:off x="4187004" y="2448909"/>
            <a:ext cx="1976386" cy="761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3A969BE-3588-4967-9CD1-CD677C10965B}"/>
              </a:ext>
            </a:extLst>
          </p:cNvPr>
          <p:cNvSpPr txBox="1"/>
          <p:nvPr/>
        </p:nvSpPr>
        <p:spPr>
          <a:xfrm>
            <a:off x="4332188" y="2437244"/>
            <a:ext cx="18089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rgbClr val="56CA93"/>
                </a:solidFill>
              </a:rPr>
              <a:t>Cosa si intende per posizione individuale?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3873886-4781-4EBD-A2F0-5D8DB7C5CF61}"/>
              </a:ext>
            </a:extLst>
          </p:cNvPr>
          <p:cNvSpPr txBox="1"/>
          <p:nvPr/>
        </p:nvSpPr>
        <p:spPr>
          <a:xfrm>
            <a:off x="4187004" y="4152900"/>
            <a:ext cx="883483" cy="707886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Valore complessivo della contribuzione versata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CF52FE60-E017-4DDD-978B-F15ED1802115}"/>
              </a:ext>
            </a:extLst>
          </p:cNvPr>
          <p:cNvSpPr/>
          <p:nvPr/>
        </p:nvSpPr>
        <p:spPr>
          <a:xfrm>
            <a:off x="5200650" y="4152900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17A1A3-ACCB-464A-A829-314C2AC1B2E9}"/>
              </a:ext>
            </a:extLst>
          </p:cNvPr>
          <p:cNvSpPr txBox="1"/>
          <p:nvPr/>
        </p:nvSpPr>
        <p:spPr>
          <a:xfrm>
            <a:off x="5191505" y="4291399"/>
            <a:ext cx="8834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Il beneficiario del fondo pensione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78D0BB52-008C-4091-957D-736FD5FA4CB7}"/>
              </a:ext>
            </a:extLst>
          </p:cNvPr>
          <p:cNvSpPr/>
          <p:nvPr/>
        </p:nvSpPr>
        <p:spPr>
          <a:xfrm>
            <a:off x="4205077" y="5048994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F22EE23-E46F-4D5A-9880-A7DD25867014}"/>
              </a:ext>
            </a:extLst>
          </p:cNvPr>
          <p:cNvSpPr/>
          <p:nvPr/>
        </p:nvSpPr>
        <p:spPr>
          <a:xfrm>
            <a:off x="5200650" y="5043310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97721EF-6170-4E49-8DD0-550926607595}"/>
              </a:ext>
            </a:extLst>
          </p:cNvPr>
          <p:cNvSpPr txBox="1"/>
          <p:nvPr/>
        </p:nvSpPr>
        <p:spPr>
          <a:xfrm>
            <a:off x="4270161" y="5172408"/>
            <a:ext cx="75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Il limite di deducibilità fiscale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13009D4-3295-4825-8CC6-509D444C7C7B}"/>
              </a:ext>
            </a:extLst>
          </p:cNvPr>
          <p:cNvSpPr txBox="1"/>
          <p:nvPr/>
        </p:nvSpPr>
        <p:spPr>
          <a:xfrm>
            <a:off x="5371123" y="5052915"/>
            <a:ext cx="58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La somma versata in un anno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A709500-59E0-4255-AAE7-C7570976B321}"/>
              </a:ext>
            </a:extLst>
          </p:cNvPr>
          <p:cNvSpPr txBox="1"/>
          <p:nvPr/>
        </p:nvSpPr>
        <p:spPr>
          <a:xfrm>
            <a:off x="3234801" y="1986642"/>
            <a:ext cx="504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>
                <a:solidFill>
                  <a:schemeClr val="accent1"/>
                </a:solidFill>
              </a:rPr>
              <a:t>100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287B329D-AF68-4CC8-9E9B-36EA11F33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991" y="1945220"/>
            <a:ext cx="243861" cy="243861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CE34B12C-691C-4F57-9319-FAD7E7DCA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640" y="1931318"/>
            <a:ext cx="2559722" cy="362730"/>
          </a:xfrm>
          <a:prstGeom prst="rect">
            <a:avLst/>
          </a:prstGeom>
        </p:spPr>
      </p:pic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A8C229F-6FD3-4EFD-884F-F4CD36D6B0E2}"/>
              </a:ext>
            </a:extLst>
          </p:cNvPr>
          <p:cNvCxnSpPr>
            <a:cxnSpLocks/>
          </p:cNvCxnSpPr>
          <p:nvPr/>
        </p:nvCxnSpPr>
        <p:spPr>
          <a:xfrm>
            <a:off x="6752568" y="2217699"/>
            <a:ext cx="2152650" cy="11286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AE83A0DD-FC67-4CC8-9728-81902286B477}"/>
              </a:ext>
            </a:extLst>
          </p:cNvPr>
          <p:cNvSpPr/>
          <p:nvPr/>
        </p:nvSpPr>
        <p:spPr>
          <a:xfrm>
            <a:off x="6898397" y="2468415"/>
            <a:ext cx="1886140" cy="3282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693FC3E-8FCB-460D-9A52-1EC6A5B47F1D}"/>
              </a:ext>
            </a:extLst>
          </p:cNvPr>
          <p:cNvCxnSpPr/>
          <p:nvPr/>
        </p:nvCxnSpPr>
        <p:spPr>
          <a:xfrm>
            <a:off x="6898397" y="2754914"/>
            <a:ext cx="191690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6F13CD71-4512-4653-9EAA-22A014C8F0A4}"/>
              </a:ext>
            </a:extLst>
          </p:cNvPr>
          <p:cNvCxnSpPr/>
          <p:nvPr/>
        </p:nvCxnSpPr>
        <p:spPr>
          <a:xfrm>
            <a:off x="6870441" y="3030846"/>
            <a:ext cx="191690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76100F19-01BB-457D-8E3A-FB783E207BDF}"/>
              </a:ext>
            </a:extLst>
          </p:cNvPr>
          <p:cNvCxnSpPr/>
          <p:nvPr/>
        </p:nvCxnSpPr>
        <p:spPr>
          <a:xfrm>
            <a:off x="6898397" y="3328136"/>
            <a:ext cx="191690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0FC075DD-C27E-4E6B-A490-18C7988BE788}"/>
              </a:ext>
            </a:extLst>
          </p:cNvPr>
          <p:cNvCxnSpPr/>
          <p:nvPr/>
        </p:nvCxnSpPr>
        <p:spPr>
          <a:xfrm>
            <a:off x="6883015" y="3605135"/>
            <a:ext cx="191690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7DBF044-B101-49BA-BCE1-A925DBC29B3B}"/>
              </a:ext>
            </a:extLst>
          </p:cNvPr>
          <p:cNvCxnSpPr/>
          <p:nvPr/>
        </p:nvCxnSpPr>
        <p:spPr>
          <a:xfrm>
            <a:off x="6883014" y="3896273"/>
            <a:ext cx="191690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61AC3D7-A6F2-443A-8A9C-92E49BA07A22}"/>
              </a:ext>
            </a:extLst>
          </p:cNvPr>
          <p:cNvSpPr txBox="1"/>
          <p:nvPr/>
        </p:nvSpPr>
        <p:spPr>
          <a:xfrm>
            <a:off x="6982936" y="2478233"/>
            <a:ext cx="1200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i="1" dirty="0">
              <a:solidFill>
                <a:srgbClr val="56CA93"/>
              </a:solidFill>
            </a:endParaRP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7750EAE-E0A7-403F-962B-FA00669DE97F}"/>
              </a:ext>
            </a:extLst>
          </p:cNvPr>
          <p:cNvSpPr txBox="1"/>
          <p:nvPr/>
        </p:nvSpPr>
        <p:spPr>
          <a:xfrm>
            <a:off x="6977654" y="2734119"/>
            <a:ext cx="89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56CA93"/>
                </a:solidFill>
              </a:rPr>
              <a:t>User1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FE34EB2-533A-4478-84F3-C6FFD8CDFFB3}"/>
              </a:ext>
            </a:extLst>
          </p:cNvPr>
          <p:cNvSpPr txBox="1"/>
          <p:nvPr/>
        </p:nvSpPr>
        <p:spPr>
          <a:xfrm>
            <a:off x="6985950" y="3333659"/>
            <a:ext cx="89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56CA93"/>
                </a:solidFill>
              </a:rPr>
              <a:t>User3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09EA5A0-676A-4802-9824-E160C945FB58}"/>
              </a:ext>
            </a:extLst>
          </p:cNvPr>
          <p:cNvSpPr txBox="1"/>
          <p:nvPr/>
        </p:nvSpPr>
        <p:spPr>
          <a:xfrm>
            <a:off x="6986423" y="3030328"/>
            <a:ext cx="89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56CA93"/>
                </a:solidFill>
              </a:rPr>
              <a:t>User2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D8DECDDB-4002-4EB3-9B75-830D07047889}"/>
              </a:ext>
            </a:extLst>
          </p:cNvPr>
          <p:cNvSpPr txBox="1"/>
          <p:nvPr/>
        </p:nvSpPr>
        <p:spPr>
          <a:xfrm>
            <a:off x="6976121" y="3600759"/>
            <a:ext cx="89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rgbClr val="56CA93"/>
                </a:solidFill>
              </a:rPr>
              <a:t>User4</a:t>
            </a: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B391E124-5EEE-4A36-BE4A-9E6CFAA4877D}"/>
              </a:ext>
            </a:extLst>
          </p:cNvPr>
          <p:cNvCxnSpPr>
            <a:cxnSpLocks/>
            <a:stCxn id="54" idx="0"/>
          </p:cNvCxnSpPr>
          <p:nvPr/>
        </p:nvCxnSpPr>
        <p:spPr>
          <a:xfrm>
            <a:off x="7583221" y="2478233"/>
            <a:ext cx="13726" cy="139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35659FEE-0FBB-4B0A-83F3-A49D6A891A3E}"/>
              </a:ext>
            </a:extLst>
          </p:cNvPr>
          <p:cNvCxnSpPr>
            <a:cxnSpLocks/>
          </p:cNvCxnSpPr>
          <p:nvPr/>
        </p:nvCxnSpPr>
        <p:spPr>
          <a:xfrm>
            <a:off x="7887703" y="2478233"/>
            <a:ext cx="13726" cy="139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F66DCB37-726F-4107-926D-2FD1F86A6686}"/>
              </a:ext>
            </a:extLst>
          </p:cNvPr>
          <p:cNvCxnSpPr>
            <a:cxnSpLocks/>
          </p:cNvCxnSpPr>
          <p:nvPr/>
        </p:nvCxnSpPr>
        <p:spPr>
          <a:xfrm>
            <a:off x="8211996" y="2496748"/>
            <a:ext cx="13726" cy="139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F954901F-2A09-4D64-B0E7-C5F973563956}"/>
              </a:ext>
            </a:extLst>
          </p:cNvPr>
          <p:cNvCxnSpPr>
            <a:cxnSpLocks/>
          </p:cNvCxnSpPr>
          <p:nvPr/>
        </p:nvCxnSpPr>
        <p:spPr>
          <a:xfrm>
            <a:off x="8500935" y="2506414"/>
            <a:ext cx="13726" cy="139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2C93232-C1EC-4FFB-98C3-74D165327966}"/>
              </a:ext>
            </a:extLst>
          </p:cNvPr>
          <p:cNvSpPr txBox="1"/>
          <p:nvPr/>
        </p:nvSpPr>
        <p:spPr>
          <a:xfrm>
            <a:off x="7590084" y="2478692"/>
            <a:ext cx="1683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6"/>
                </a:solidFill>
              </a:rPr>
              <a:t>P    V   N    S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484DC1C-775C-4C02-93AC-E2EDB45AF7BF}"/>
              </a:ext>
            </a:extLst>
          </p:cNvPr>
          <p:cNvSpPr txBox="1"/>
          <p:nvPr/>
        </p:nvSpPr>
        <p:spPr>
          <a:xfrm>
            <a:off x="7563283" y="2747807"/>
            <a:ext cx="132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6"/>
                </a:solidFill>
              </a:rPr>
              <a:t>45   14    3    5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922EEA01-086D-413A-BB04-34C7810F3B0B}"/>
              </a:ext>
            </a:extLst>
          </p:cNvPr>
          <p:cNvSpPr txBox="1"/>
          <p:nvPr/>
        </p:nvSpPr>
        <p:spPr>
          <a:xfrm>
            <a:off x="7573704" y="3317633"/>
            <a:ext cx="132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6"/>
                </a:solidFill>
              </a:rPr>
              <a:t>38   11    5    6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570D3F0-9EC4-48A8-8C80-E98C2E4F1E55}"/>
              </a:ext>
            </a:extLst>
          </p:cNvPr>
          <p:cNvSpPr txBox="1"/>
          <p:nvPr/>
        </p:nvSpPr>
        <p:spPr>
          <a:xfrm>
            <a:off x="7583220" y="3585169"/>
            <a:ext cx="132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6"/>
                </a:solidFill>
              </a:rPr>
              <a:t>35   10    5    7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E3E40DD-4218-4CFB-9562-A5F57010D665}"/>
              </a:ext>
            </a:extLst>
          </p:cNvPr>
          <p:cNvSpPr txBox="1"/>
          <p:nvPr/>
        </p:nvSpPr>
        <p:spPr>
          <a:xfrm>
            <a:off x="7564551" y="3031202"/>
            <a:ext cx="1324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6"/>
                </a:solidFill>
              </a:rPr>
              <a:t>42   12    6    6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C7422D67-E43D-4D01-BE9C-49D91324D432}"/>
              </a:ext>
            </a:extLst>
          </p:cNvPr>
          <p:cNvSpPr txBox="1"/>
          <p:nvPr/>
        </p:nvSpPr>
        <p:spPr>
          <a:xfrm>
            <a:off x="7026010" y="4137666"/>
            <a:ext cx="1634332" cy="553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accent6"/>
                </a:solidFill>
              </a:rPr>
              <a:t>IL VINCITORE È</a:t>
            </a:r>
          </a:p>
          <a:p>
            <a:pPr algn="ctr"/>
            <a:r>
              <a:rPr lang="it-IT" sz="1500" b="1" dirty="0">
                <a:solidFill>
                  <a:schemeClr val="accent6"/>
                </a:solidFill>
              </a:rPr>
              <a:t>USER1!</a:t>
            </a:r>
          </a:p>
        </p:txBody>
      </p:sp>
      <p:pic>
        <p:nvPicPr>
          <p:cNvPr id="75" name="Elemento grafico 74" descr="Fuochi d'artificio con riempimento a tinta unita">
            <a:extLst>
              <a:ext uri="{FF2B5EF4-FFF2-40B4-BE49-F238E27FC236}">
                <a16:creationId xmlns:a16="http://schemas.microsoft.com/office/drawing/2014/main" id="{BDA9F0B0-4837-476F-9604-F482AA626A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58157">
            <a:off x="8248098" y="4393657"/>
            <a:ext cx="337238" cy="337238"/>
          </a:xfrm>
          <a:prstGeom prst="rect">
            <a:avLst/>
          </a:prstGeom>
        </p:spPr>
      </p:pic>
      <p:pic>
        <p:nvPicPr>
          <p:cNvPr id="76" name="Elemento grafico 75" descr="Fuochi d'artificio con riempimento a tinta unita">
            <a:extLst>
              <a:ext uri="{FF2B5EF4-FFF2-40B4-BE49-F238E27FC236}">
                <a16:creationId xmlns:a16="http://schemas.microsoft.com/office/drawing/2014/main" id="{B59B0031-E2D3-4CAF-A67A-4DBBFAB73C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148931">
            <a:off x="7127227" y="4371567"/>
            <a:ext cx="274934" cy="274934"/>
          </a:xfrm>
          <a:prstGeom prst="rect">
            <a:avLst/>
          </a:prstGeom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2D4119AB-98FA-405D-A7C2-BEE825F83D19}"/>
              </a:ext>
            </a:extLst>
          </p:cNvPr>
          <p:cNvSpPr txBox="1"/>
          <p:nvPr/>
        </p:nvSpPr>
        <p:spPr>
          <a:xfrm>
            <a:off x="6939871" y="4816299"/>
            <a:ext cx="1772166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chemeClr val="accent6"/>
                </a:solidFill>
              </a:rPr>
              <a:t>PRENDI QUI LE 10 MEDAGLIE</a:t>
            </a:r>
          </a:p>
        </p:txBody>
      </p:sp>
      <p:pic>
        <p:nvPicPr>
          <p:cNvPr id="60" name="Immagine 59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75DDD805-30CE-4117-B35C-567D29439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06" y="5247186"/>
            <a:ext cx="467511" cy="623348"/>
          </a:xfrm>
          <a:prstGeom prst="rect">
            <a:avLst/>
          </a:prstGeom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12478BE-82FA-4F80-BDD4-FE11B44AAFEB}"/>
              </a:ext>
            </a:extLst>
          </p:cNvPr>
          <p:cNvSpPr txBox="1"/>
          <p:nvPr/>
        </p:nvSpPr>
        <p:spPr>
          <a:xfrm>
            <a:off x="1091599" y="5853498"/>
            <a:ext cx="2741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4338823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02D54E-F959-4D8F-BF9C-6710FAA2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CHALLENGEME+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52AB21-60FD-437A-8C4E-A453B547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La versione «</a:t>
            </a:r>
            <a:r>
              <a:rPr lang="it-IT" sz="2000" b="1" dirty="0">
                <a:solidFill>
                  <a:schemeClr val="accent1"/>
                </a:solidFill>
              </a:rPr>
              <a:t>+</a:t>
            </a:r>
            <a:r>
              <a:rPr lang="it-IT" sz="2000" dirty="0">
                <a:solidFill>
                  <a:srgbClr val="56CA93"/>
                </a:solidFill>
              </a:rPr>
              <a:t>» di </a:t>
            </a:r>
            <a:r>
              <a:rPr lang="it-IT" sz="2000" dirty="0" err="1">
                <a:solidFill>
                  <a:srgbClr val="56CA93"/>
                </a:solidFill>
              </a:rPr>
              <a:t>ChallengeMe</a:t>
            </a:r>
            <a:r>
              <a:rPr lang="it-IT" sz="2000" dirty="0">
                <a:solidFill>
                  <a:srgbClr val="56CA93"/>
                </a:solidFill>
              </a:rPr>
              <a:t> consente agli utenti di formare dei gruppi attraverso la creazione di una </a:t>
            </a:r>
            <a:r>
              <a:rPr lang="it-IT" sz="2000" i="1" dirty="0">
                <a:solidFill>
                  <a:schemeClr val="accent1"/>
                </a:solidFill>
              </a:rPr>
              <a:t>room </a:t>
            </a:r>
            <a:r>
              <a:rPr lang="it-IT" sz="2000" dirty="0">
                <a:solidFill>
                  <a:srgbClr val="56CA93"/>
                </a:solidFill>
              </a:rPr>
              <a:t>e partecipare ad un campionato a squadre.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Le squadre sono formate da non più di cinque giocatori che devono appartenere allo stesso livello.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La sfida prevede dei gironi di tre squadre dove solo la vincitrice accederà alla fase successiva, fino alla finale.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Ogni partita sarà giocata con la modalità quiz: una domanda per ogni membro.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8DDAA9-AEC2-4368-A753-3EAF0818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17054"/>
            <a:ext cx="2559722" cy="362730"/>
          </a:xfrm>
          <a:prstGeom prst="rect">
            <a:avLst/>
          </a:prstGeom>
        </p:spPr>
      </p:pic>
      <p:pic>
        <p:nvPicPr>
          <p:cNvPr id="6" name="Immagine 5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B5DD7742-4052-4B9C-92E6-B10A8874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AFF402-B725-4A15-A69B-2226C50EBC58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3744067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5F6274-C493-4922-B61F-4E00DD095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L’attribuzione dei punti viene erogata con le stesse modalità della versione </a:t>
            </a:r>
            <a:r>
              <a:rPr lang="it-IT" sz="2000" dirty="0" err="1">
                <a:solidFill>
                  <a:srgbClr val="56CA93"/>
                </a:solidFill>
              </a:rPr>
              <a:t>basic</a:t>
            </a:r>
            <a:r>
              <a:rPr lang="it-IT" sz="2000" dirty="0">
                <a:solidFill>
                  <a:srgbClr val="56CA93"/>
                </a:solidFill>
              </a:rPr>
              <a:t> di </a:t>
            </a:r>
            <a:r>
              <a:rPr lang="it-IT" sz="2000" dirty="0" err="1">
                <a:solidFill>
                  <a:srgbClr val="56CA93"/>
                </a:solidFill>
              </a:rPr>
              <a:t>ChallengeMe</a:t>
            </a:r>
            <a:r>
              <a:rPr lang="it-IT" sz="2000" dirty="0">
                <a:solidFill>
                  <a:srgbClr val="56CA93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I gironi previsti per ogni campionato sono quattro, dunque le quattro squadre vincitrici accederanno alla semifinale ottenendo quaranta medaglie ciascuna che verranno ripartite tra i giocatori,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Le due squadre finaliste otterranno ottanta medaglie, anch’esse ripartite tra i giocatori.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Infine, alla squadra vincitrice verranno attribuite ulteriori cento medaglie.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118DC69-C961-411D-A727-D60452F3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it-IT" sz="4200" dirty="0"/>
              <a:t>CHALLENGEME+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5A8979-96FD-4E60-8CFF-BB83AB78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17054"/>
            <a:ext cx="2559722" cy="362730"/>
          </a:xfrm>
          <a:prstGeom prst="rect">
            <a:avLst/>
          </a:prstGeom>
        </p:spPr>
      </p:pic>
      <p:pic>
        <p:nvPicPr>
          <p:cNvPr id="5" name="Immagine 4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AEDBD91B-9ACB-4071-9230-309BD53C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E459FE-8B93-4BE0-AEAB-D382D45532C0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342915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F41FF-BCBA-4C5F-A913-7CFF2748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CHALLENGEME+</a:t>
            </a:r>
          </a:p>
        </p:txBody>
      </p:sp>
      <p:pic>
        <p:nvPicPr>
          <p:cNvPr id="4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D75EA090-0600-4E9C-8433-53CA18674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2" y="1100374"/>
            <a:ext cx="3838417" cy="5757626"/>
          </a:xfrm>
          <a:prstGeom prst="rect">
            <a:avLst/>
          </a:prstGeom>
        </p:spPr>
      </p:pic>
      <p:pic>
        <p:nvPicPr>
          <p:cNvPr id="5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AFC4AF38-C709-41D4-A7E6-48DC7D38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0" y="1100374"/>
            <a:ext cx="3838417" cy="5757626"/>
          </a:xfrm>
          <a:prstGeom prst="rect">
            <a:avLst/>
          </a:prstGeom>
        </p:spPr>
      </p:pic>
      <p:pic>
        <p:nvPicPr>
          <p:cNvPr id="6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D58CDC0A-A7B2-4572-95AC-640BF64B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68" y="1100374"/>
            <a:ext cx="3838417" cy="57576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197074-F533-4804-8723-D52A5415C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218" y="1930400"/>
            <a:ext cx="2559722" cy="3627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3ED1979-29F6-4472-8311-E6138F03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916" y="1930400"/>
            <a:ext cx="2559722" cy="3627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7084E8-F9FA-4741-BA93-037FDD354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47" y="1930400"/>
            <a:ext cx="2559722" cy="3627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946AF61-F928-4599-A166-25FB31761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869" y="1989834"/>
            <a:ext cx="243861" cy="24386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7DBD79F-2B9C-4500-B713-4D8D6F3B0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567" y="1989833"/>
            <a:ext cx="243861" cy="2438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1076C83-4610-4470-887B-58FA94D55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666" y="1965713"/>
            <a:ext cx="243861" cy="24386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D5DC5E-8FB8-4C20-90C3-16AB5E1E9E35}"/>
              </a:ext>
            </a:extLst>
          </p:cNvPr>
          <p:cNvSpPr txBox="1"/>
          <p:nvPr/>
        </p:nvSpPr>
        <p:spPr>
          <a:xfrm>
            <a:off x="2866605" y="1989833"/>
            <a:ext cx="504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FDD0E1-A399-413A-AAAB-C287A19EBA21}"/>
              </a:ext>
            </a:extLst>
          </p:cNvPr>
          <p:cNvSpPr txBox="1"/>
          <p:nvPr/>
        </p:nvSpPr>
        <p:spPr>
          <a:xfrm>
            <a:off x="5513481" y="2004043"/>
            <a:ext cx="504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E49D00F-10A3-4B8C-95C5-120C8BFF0EFC}"/>
              </a:ext>
            </a:extLst>
          </p:cNvPr>
          <p:cNvSpPr txBox="1"/>
          <p:nvPr/>
        </p:nvSpPr>
        <p:spPr>
          <a:xfrm>
            <a:off x="8248526" y="2004043"/>
            <a:ext cx="504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i="1" dirty="0">
                <a:solidFill>
                  <a:schemeClr val="accent1"/>
                </a:solidFill>
              </a:rPr>
              <a:t>100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2E494EA-E40B-484A-9DBD-F2BE7F1B89FE}"/>
              </a:ext>
            </a:extLst>
          </p:cNvPr>
          <p:cNvCxnSpPr>
            <a:cxnSpLocks/>
          </p:cNvCxnSpPr>
          <p:nvPr/>
        </p:nvCxnSpPr>
        <p:spPr>
          <a:xfrm>
            <a:off x="1022915" y="2264710"/>
            <a:ext cx="2152650" cy="11286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C0E6DCA-FC85-49CB-B94D-12222AF06F9E}"/>
              </a:ext>
            </a:extLst>
          </p:cNvPr>
          <p:cNvCxnSpPr>
            <a:cxnSpLocks/>
          </p:cNvCxnSpPr>
          <p:nvPr/>
        </p:nvCxnSpPr>
        <p:spPr>
          <a:xfrm>
            <a:off x="3651613" y="2264710"/>
            <a:ext cx="2152650" cy="11286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2C58BF2-4F91-4932-BCFB-F748F9BC8E9D}"/>
              </a:ext>
            </a:extLst>
          </p:cNvPr>
          <p:cNvCxnSpPr>
            <a:cxnSpLocks/>
          </p:cNvCxnSpPr>
          <p:nvPr/>
        </p:nvCxnSpPr>
        <p:spPr>
          <a:xfrm>
            <a:off x="6378851" y="2292444"/>
            <a:ext cx="2152650" cy="11286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433BF9-EB0D-456F-AEFF-EC78FB04FD68}"/>
              </a:ext>
            </a:extLst>
          </p:cNvPr>
          <p:cNvSpPr txBox="1"/>
          <p:nvPr/>
        </p:nvSpPr>
        <p:spPr>
          <a:xfrm>
            <a:off x="1207351" y="2562225"/>
            <a:ext cx="1815379" cy="369332"/>
          </a:xfrm>
          <a:prstGeom prst="rect">
            <a:avLst/>
          </a:prstGeom>
          <a:gradFill>
            <a:gsLst>
              <a:gs pos="51000">
                <a:srgbClr val="B4DBEA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56CA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/>
                </a:solidFill>
              </a:rPr>
              <a:t>CREA ROOM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E785B02-DC65-4E5C-BDDE-B5CC3DD80247}"/>
              </a:ext>
            </a:extLst>
          </p:cNvPr>
          <p:cNvSpPr txBox="1"/>
          <p:nvPr/>
        </p:nvSpPr>
        <p:spPr>
          <a:xfrm>
            <a:off x="1207351" y="3123156"/>
            <a:ext cx="1815379" cy="646331"/>
          </a:xfrm>
          <a:prstGeom prst="rect">
            <a:avLst/>
          </a:prstGeom>
          <a:gradFill>
            <a:gsLst>
              <a:gs pos="55796">
                <a:srgbClr val="B4DBEA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56CA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/>
                </a:solidFill>
              </a:rPr>
              <a:t>PARTECIPA A ROOM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3C6912A-324B-497B-AE53-C5A9B984DB08}"/>
              </a:ext>
            </a:extLst>
          </p:cNvPr>
          <p:cNvSpPr txBox="1"/>
          <p:nvPr/>
        </p:nvSpPr>
        <p:spPr>
          <a:xfrm>
            <a:off x="5107248" y="2273115"/>
            <a:ext cx="1654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8DDBB6"/>
                </a:solidFill>
              </a:rPr>
              <a:t>ROOM 19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C7BFD1-0055-4CB1-877D-86DB48F09EC5}"/>
              </a:ext>
            </a:extLst>
          </p:cNvPr>
          <p:cNvSpPr txBox="1"/>
          <p:nvPr/>
        </p:nvSpPr>
        <p:spPr>
          <a:xfrm>
            <a:off x="3721143" y="2543570"/>
            <a:ext cx="1654717" cy="3231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b="1" i="1" dirty="0">
                <a:solidFill>
                  <a:srgbClr val="8DDBB6"/>
                </a:solidFill>
              </a:rPr>
              <a:t>TEAM DEALERS</a:t>
            </a:r>
          </a:p>
        </p:txBody>
      </p:sp>
      <p:sp>
        <p:nvSpPr>
          <p:cNvPr id="23" name="Connettore 22">
            <a:extLst>
              <a:ext uri="{FF2B5EF4-FFF2-40B4-BE49-F238E27FC236}">
                <a16:creationId xmlns:a16="http://schemas.microsoft.com/office/drawing/2014/main" id="{B2BDB724-A911-4C4A-BA07-0B57C2C44DC3}"/>
              </a:ext>
            </a:extLst>
          </p:cNvPr>
          <p:cNvSpPr/>
          <p:nvPr/>
        </p:nvSpPr>
        <p:spPr>
          <a:xfrm>
            <a:off x="4585980" y="6079848"/>
            <a:ext cx="1143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nnettore 23">
            <a:extLst>
              <a:ext uri="{FF2B5EF4-FFF2-40B4-BE49-F238E27FC236}">
                <a16:creationId xmlns:a16="http://schemas.microsoft.com/office/drawing/2014/main" id="{F18D9146-5C9A-4163-A297-ECF1B60C98EE}"/>
              </a:ext>
            </a:extLst>
          </p:cNvPr>
          <p:cNvSpPr/>
          <p:nvPr/>
        </p:nvSpPr>
        <p:spPr>
          <a:xfrm>
            <a:off x="4748356" y="6079848"/>
            <a:ext cx="114300" cy="76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3CCE0757-02D2-4638-A2B9-A2EF9D32CE1C}"/>
              </a:ext>
            </a:extLst>
          </p:cNvPr>
          <p:cNvSpPr/>
          <p:nvPr/>
        </p:nvSpPr>
        <p:spPr>
          <a:xfrm>
            <a:off x="7517108" y="6103123"/>
            <a:ext cx="1143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onnettore 25">
            <a:extLst>
              <a:ext uri="{FF2B5EF4-FFF2-40B4-BE49-F238E27FC236}">
                <a16:creationId xmlns:a16="http://schemas.microsoft.com/office/drawing/2014/main" id="{B3FBD3C0-7054-4568-ADE4-6DFDBB7A3175}"/>
              </a:ext>
            </a:extLst>
          </p:cNvPr>
          <p:cNvSpPr/>
          <p:nvPr/>
        </p:nvSpPr>
        <p:spPr>
          <a:xfrm>
            <a:off x="7331557" y="6103123"/>
            <a:ext cx="114300" cy="76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3EAAD72-D1A5-454F-A383-548C5BDFE6C7}"/>
              </a:ext>
            </a:extLst>
          </p:cNvPr>
          <p:cNvSpPr txBox="1"/>
          <p:nvPr/>
        </p:nvSpPr>
        <p:spPr>
          <a:xfrm>
            <a:off x="4038183" y="3267417"/>
            <a:ext cx="1417731" cy="3231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chemeClr val="accent1"/>
                </a:solidFill>
              </a:rPr>
              <a:t>NUOVA SFIDA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2DA114A-B348-404D-8C37-7AE290F12D43}"/>
              </a:ext>
            </a:extLst>
          </p:cNvPr>
          <p:cNvSpPr txBox="1"/>
          <p:nvPr/>
        </p:nvSpPr>
        <p:spPr>
          <a:xfrm>
            <a:off x="4038182" y="3661993"/>
            <a:ext cx="1417731" cy="553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accent1"/>
                </a:solidFill>
              </a:rPr>
              <a:t>OSSERVA COMPAGNO</a:t>
            </a:r>
          </a:p>
        </p:txBody>
      </p:sp>
      <p:graphicFrame>
        <p:nvGraphicFramePr>
          <p:cNvPr id="29" name="Tabella 29">
            <a:extLst>
              <a:ext uri="{FF2B5EF4-FFF2-40B4-BE49-F238E27FC236}">
                <a16:creationId xmlns:a16="http://schemas.microsoft.com/office/drawing/2014/main" id="{3C72645D-5E57-4FB7-ABBF-A6B1CD474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88038"/>
              </p:ext>
            </p:extLst>
          </p:nvPr>
        </p:nvGraphicFramePr>
        <p:xfrm>
          <a:off x="6520533" y="2386600"/>
          <a:ext cx="1745646" cy="151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67">
                  <a:extLst>
                    <a:ext uri="{9D8B030D-6E8A-4147-A177-3AD203B41FA5}">
                      <a16:colId xmlns:a16="http://schemas.microsoft.com/office/drawing/2014/main" val="3197361811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1360806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805589262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1536519441"/>
                    </a:ext>
                  </a:extLst>
                </a:gridCol>
                <a:gridCol w="303279">
                  <a:extLst>
                    <a:ext uri="{9D8B030D-6E8A-4147-A177-3AD203B41FA5}">
                      <a16:colId xmlns:a16="http://schemas.microsoft.com/office/drawing/2014/main" val="3880190943"/>
                    </a:ext>
                  </a:extLst>
                </a:gridCol>
              </a:tblGrid>
              <a:tr h="37852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25C960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25C960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25C96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25C960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50185"/>
                  </a:ext>
                </a:extLst>
              </a:tr>
              <a:tr h="378521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>
                          <a:solidFill>
                            <a:schemeClr val="accent1"/>
                          </a:solidFill>
                        </a:rPr>
                        <a:t>DEALERS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838850"/>
                  </a:ext>
                </a:extLst>
              </a:tr>
              <a:tr h="378521">
                <a:tc>
                  <a:txBody>
                    <a:bodyPr/>
                    <a:lstStyle/>
                    <a:p>
                      <a:r>
                        <a:rPr lang="it-IT" sz="800" b="1" dirty="0">
                          <a:solidFill>
                            <a:schemeClr val="accent1"/>
                          </a:solidFill>
                        </a:rPr>
                        <a:t>BROKER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8861"/>
                  </a:ext>
                </a:extLst>
              </a:tr>
              <a:tr h="378521">
                <a:tc>
                  <a:txBody>
                    <a:bodyPr/>
                    <a:lstStyle/>
                    <a:p>
                      <a:r>
                        <a:rPr lang="it-IT" sz="800" b="1" dirty="0">
                          <a:solidFill>
                            <a:schemeClr val="accent1"/>
                          </a:solidFill>
                        </a:rPr>
                        <a:t>MARKET MAKER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rgbClr val="25C9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27243"/>
                  </a:ext>
                </a:extLst>
              </a:tr>
            </a:tbl>
          </a:graphicData>
        </a:graphic>
      </p:graphicFrame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5706D39-DADB-4270-9A98-C75B616656F2}"/>
              </a:ext>
            </a:extLst>
          </p:cNvPr>
          <p:cNvSpPr txBox="1"/>
          <p:nvPr/>
        </p:nvSpPr>
        <p:spPr>
          <a:xfrm>
            <a:off x="4038182" y="4383193"/>
            <a:ext cx="1369385" cy="784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accent1"/>
                </a:solidFill>
              </a:rPr>
              <a:t>CONSULTA CLASSIFICA ALTRI GIRONI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CFB4EC0E-2EBD-44A2-A26B-95B22C8FEBC7}"/>
              </a:ext>
            </a:extLst>
          </p:cNvPr>
          <p:cNvSpPr/>
          <p:nvPr/>
        </p:nvSpPr>
        <p:spPr>
          <a:xfrm>
            <a:off x="7927007" y="4730469"/>
            <a:ext cx="433943" cy="14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0758E83-4F2A-4CD6-BE37-55BF2F628A93}"/>
              </a:ext>
            </a:extLst>
          </p:cNvPr>
          <p:cNvSpPr/>
          <p:nvPr/>
        </p:nvSpPr>
        <p:spPr>
          <a:xfrm>
            <a:off x="7930289" y="5033101"/>
            <a:ext cx="433943" cy="14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056DC989-8AA3-4713-BCBC-F810FC5871B9}"/>
              </a:ext>
            </a:extLst>
          </p:cNvPr>
          <p:cNvSpPr/>
          <p:nvPr/>
        </p:nvSpPr>
        <p:spPr>
          <a:xfrm>
            <a:off x="7147400" y="4354317"/>
            <a:ext cx="433943" cy="14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02DA0A20-23CF-439B-9457-962285DD79AA}"/>
              </a:ext>
            </a:extLst>
          </p:cNvPr>
          <p:cNvSpPr/>
          <p:nvPr/>
        </p:nvSpPr>
        <p:spPr>
          <a:xfrm>
            <a:off x="7157547" y="4598028"/>
            <a:ext cx="433943" cy="14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A01E31F-64EE-4B52-A261-8FDFE01DD110}"/>
              </a:ext>
            </a:extLst>
          </p:cNvPr>
          <p:cNvSpPr/>
          <p:nvPr/>
        </p:nvSpPr>
        <p:spPr>
          <a:xfrm>
            <a:off x="7171735" y="5195857"/>
            <a:ext cx="433943" cy="14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477FC57-6E05-479C-9CA2-58BCBE674D24}"/>
              </a:ext>
            </a:extLst>
          </p:cNvPr>
          <p:cNvSpPr/>
          <p:nvPr/>
        </p:nvSpPr>
        <p:spPr>
          <a:xfrm>
            <a:off x="7173124" y="5449320"/>
            <a:ext cx="433943" cy="14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a gomito 43">
            <a:extLst>
              <a:ext uri="{FF2B5EF4-FFF2-40B4-BE49-F238E27FC236}">
                <a16:creationId xmlns:a16="http://schemas.microsoft.com/office/drawing/2014/main" id="{695F0CD4-6DEE-4EB7-BCE1-52B9105ACC7E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7634690" y="5105199"/>
            <a:ext cx="295599" cy="2612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a gomito 51">
            <a:extLst>
              <a:ext uri="{FF2B5EF4-FFF2-40B4-BE49-F238E27FC236}">
                <a16:creationId xmlns:a16="http://schemas.microsoft.com/office/drawing/2014/main" id="{673F1354-FC0F-45A1-B8D1-A712CD4C1A82}"/>
              </a:ext>
            </a:extLst>
          </p:cNvPr>
          <p:cNvCxnSpPr>
            <a:cxnSpLocks/>
          </p:cNvCxnSpPr>
          <p:nvPr/>
        </p:nvCxnSpPr>
        <p:spPr>
          <a:xfrm>
            <a:off x="7631408" y="4517180"/>
            <a:ext cx="288233" cy="2853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magine 37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422ADC80-93C3-4669-946D-41CE9E386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76" y="4810403"/>
            <a:ext cx="686328" cy="915104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56A4F21-5C34-4A15-ADF2-956A0A3D19D4}"/>
              </a:ext>
            </a:extLst>
          </p:cNvPr>
          <p:cNvSpPr txBox="1"/>
          <p:nvPr/>
        </p:nvSpPr>
        <p:spPr>
          <a:xfrm>
            <a:off x="728653" y="5725507"/>
            <a:ext cx="274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376321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CBA27-D659-40C0-BA20-3DE5526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GLI HELPERS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E9F38F-4C5E-4DB8-AA73-2E753BD4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2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Le medaglie vinte mediante le sfide, l’ottenimento del primo posto nella classifica settimanale di </a:t>
            </a:r>
            <a:r>
              <a:rPr lang="it-IT" sz="2000" dirty="0" err="1">
                <a:solidFill>
                  <a:srgbClr val="56CA93"/>
                </a:solidFill>
              </a:rPr>
              <a:t>ChallengeMe</a:t>
            </a:r>
            <a:r>
              <a:rPr lang="it-IT" sz="2000" dirty="0">
                <a:solidFill>
                  <a:srgbClr val="56CA93"/>
                </a:solidFill>
              </a:rPr>
              <a:t> o dall’avanzamento verso la finale nella versione </a:t>
            </a:r>
            <a:r>
              <a:rPr lang="it-IT" sz="2000" dirty="0" err="1">
                <a:solidFill>
                  <a:srgbClr val="56CA93"/>
                </a:solidFill>
              </a:rPr>
              <a:t>ChallengeMe</a:t>
            </a:r>
            <a:r>
              <a:rPr lang="it-IT" sz="2000" dirty="0">
                <a:solidFill>
                  <a:srgbClr val="56CA93"/>
                </a:solidFill>
              </a:rPr>
              <a:t>+ servono ad acquistare gli </a:t>
            </a:r>
            <a:r>
              <a:rPr lang="it-IT" sz="2000" dirty="0">
                <a:solidFill>
                  <a:schemeClr val="accent1"/>
                </a:solidFill>
              </a:rPr>
              <a:t>«HELPERS»</a:t>
            </a:r>
            <a:r>
              <a:rPr lang="it-IT" sz="2000" dirty="0">
                <a:solidFill>
                  <a:srgbClr val="56CA93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Gli Helpers sono dei tools che permettono di facilitare i giocatori nella scelta della risposta corretta e sono tre: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i="1" dirty="0">
                <a:solidFill>
                  <a:schemeClr val="accent1"/>
                </a:solidFill>
              </a:rPr>
              <a:t>Contributo</a:t>
            </a:r>
            <a:r>
              <a:rPr lang="it-IT" sz="2000" dirty="0">
                <a:solidFill>
                  <a:srgbClr val="56CA93"/>
                </a:solidFill>
              </a:rPr>
              <a:t>: un assistente virtuale comparirà sullo schermo e pronuncerà una frase che avvicina il giocatore alla risposta giusta; il suo costo è di tre medaglie.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56CA93"/>
                </a:solidFill>
              </a:rPr>
              <a:t> </a:t>
            </a:r>
            <a:r>
              <a:rPr lang="it-IT" sz="2000" i="1" dirty="0">
                <a:solidFill>
                  <a:schemeClr val="accent1"/>
                </a:solidFill>
              </a:rPr>
              <a:t>Capitalizza</a:t>
            </a:r>
            <a:r>
              <a:rPr lang="it-IT" sz="2000" dirty="0">
                <a:solidFill>
                  <a:srgbClr val="56CA93"/>
                </a:solidFill>
              </a:rPr>
              <a:t>: esclude due delle quattro risposte; il suo costo è di cinque medaglie.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56CA93"/>
                </a:solidFill>
              </a:rPr>
              <a:t> </a:t>
            </a:r>
            <a:r>
              <a:rPr lang="it-IT" sz="2000" i="1" dirty="0">
                <a:solidFill>
                  <a:schemeClr val="accent1"/>
                </a:solidFill>
              </a:rPr>
              <a:t>Benchmark</a:t>
            </a:r>
            <a:r>
              <a:rPr lang="it-IT" sz="2000" dirty="0">
                <a:solidFill>
                  <a:srgbClr val="56CA93"/>
                </a:solidFill>
              </a:rPr>
              <a:t>: consente di cambiare domanda; il suo costo è di due medaglie.</a:t>
            </a:r>
            <a:endParaRPr lang="it-IT" sz="2000" dirty="0">
              <a:solidFill>
                <a:schemeClr val="accent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B3C076-A098-4900-B0A3-D9D2E5E1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697538"/>
            <a:ext cx="2559722" cy="362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12A99A-36B2-44E9-A098-D1A1F6027A49}"/>
              </a:ext>
            </a:extLst>
          </p:cNvPr>
          <p:cNvSpPr txBox="1"/>
          <p:nvPr/>
        </p:nvSpPr>
        <p:spPr>
          <a:xfrm>
            <a:off x="150920" y="1455938"/>
            <a:ext cx="374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accent1"/>
                </a:solidFill>
              </a:rPr>
              <a:t>*ATTENZIONE: gli Helpers possono essere utilizzati SOLO nelle competizioni, non nei test formativi.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577C9C-CD45-49DD-8B8E-5D1B36B4E50E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  <p:pic>
        <p:nvPicPr>
          <p:cNvPr id="8" name="Immagine 7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9AA3DCBB-8B3E-44C5-80F4-E3F2DB2F1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9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01D27-5162-427A-8146-82C8B460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HELPERS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30619FE-D730-439D-846E-7E1885C9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0667"/>
            <a:ext cx="3630655" cy="5448871"/>
          </a:xfrm>
          <a:prstGeom prst="rect">
            <a:avLst/>
          </a:prstGeom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24FF853C-63C0-45F3-8302-E544DA77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61" y="1100667"/>
            <a:ext cx="3630655" cy="5448871"/>
          </a:xfrm>
          <a:prstGeom prst="rect">
            <a:avLst/>
          </a:prstGeom>
        </p:spPr>
      </p:pic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D3FBC5D5-0B19-4BBF-99C7-930BB3AB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91" y="1100667"/>
            <a:ext cx="3630655" cy="5448871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7D98B01-E659-47C6-B1F6-594C6C10D6CA}"/>
              </a:ext>
            </a:extLst>
          </p:cNvPr>
          <p:cNvSpPr/>
          <p:nvPr/>
        </p:nvSpPr>
        <p:spPr>
          <a:xfrm>
            <a:off x="877934" y="2550510"/>
            <a:ext cx="1839866" cy="641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39FEA1F-2E17-4B62-8584-F503E060E7F9}"/>
              </a:ext>
            </a:extLst>
          </p:cNvPr>
          <p:cNvSpPr/>
          <p:nvPr/>
        </p:nvSpPr>
        <p:spPr>
          <a:xfrm>
            <a:off x="3371492" y="2550510"/>
            <a:ext cx="1839866" cy="641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44FE008-B99E-4ED5-8967-139CC8FE3DB2}"/>
              </a:ext>
            </a:extLst>
          </p:cNvPr>
          <p:cNvSpPr/>
          <p:nvPr/>
        </p:nvSpPr>
        <p:spPr>
          <a:xfrm>
            <a:off x="5865050" y="2550510"/>
            <a:ext cx="1839866" cy="641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05E9B50-C66D-4E75-8E03-F5BA948A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7" y="1877725"/>
            <a:ext cx="2559722" cy="3627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F4622F8-200D-4F72-8A3B-1AA5C7A8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255" y="1874424"/>
            <a:ext cx="2559722" cy="3627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45FCFA0-261A-417D-B969-545D4582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169" y="1877725"/>
            <a:ext cx="2559722" cy="3627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ECE5981-84C1-42C1-83FE-6180E2B18939}"/>
              </a:ext>
            </a:extLst>
          </p:cNvPr>
          <p:cNvSpPr txBox="1"/>
          <p:nvPr/>
        </p:nvSpPr>
        <p:spPr>
          <a:xfrm>
            <a:off x="2566700" y="1963456"/>
            <a:ext cx="4081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i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03A8C4-411F-45AB-A929-4440A82C2260}"/>
              </a:ext>
            </a:extLst>
          </p:cNvPr>
          <p:cNvSpPr txBox="1"/>
          <p:nvPr/>
        </p:nvSpPr>
        <p:spPr>
          <a:xfrm>
            <a:off x="5054298" y="1930400"/>
            <a:ext cx="504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i="1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64D14FF-EDC3-484C-A7A4-77C100504FA9}"/>
              </a:ext>
            </a:extLst>
          </p:cNvPr>
          <p:cNvSpPr txBox="1"/>
          <p:nvPr/>
        </p:nvSpPr>
        <p:spPr>
          <a:xfrm>
            <a:off x="7553364" y="1930400"/>
            <a:ext cx="504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i="1" dirty="0">
                <a:solidFill>
                  <a:schemeClr val="accent1"/>
                </a:solidFill>
              </a:rPr>
              <a:t>100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53CF4D3-11A9-45CE-91F7-6D97419D6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308" y="1921280"/>
            <a:ext cx="193786" cy="19378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F86CDBD-D49A-41AC-9F21-59B568050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14" y="1958896"/>
            <a:ext cx="193786" cy="19378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79EE655-C4B8-467E-B6FE-CC69BBBDB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930" y="1925398"/>
            <a:ext cx="193786" cy="193786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EE7C64C-AE2D-4A39-AD18-C4D78F493C6D}"/>
              </a:ext>
            </a:extLst>
          </p:cNvPr>
          <p:cNvCxnSpPr>
            <a:cxnSpLocks/>
          </p:cNvCxnSpPr>
          <p:nvPr/>
        </p:nvCxnSpPr>
        <p:spPr>
          <a:xfrm>
            <a:off x="770467" y="2209343"/>
            <a:ext cx="206059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2CB5D61-BD93-47DE-BA1C-E8CB2B8A30A9}"/>
              </a:ext>
            </a:extLst>
          </p:cNvPr>
          <p:cNvCxnSpPr>
            <a:cxnSpLocks/>
          </p:cNvCxnSpPr>
          <p:nvPr/>
        </p:nvCxnSpPr>
        <p:spPr>
          <a:xfrm>
            <a:off x="3268133" y="2211297"/>
            <a:ext cx="206059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DCCC7CF-EB18-417C-B507-A83D059FEAA0}"/>
              </a:ext>
            </a:extLst>
          </p:cNvPr>
          <p:cNvCxnSpPr>
            <a:cxnSpLocks/>
          </p:cNvCxnSpPr>
          <p:nvPr/>
        </p:nvCxnSpPr>
        <p:spPr>
          <a:xfrm>
            <a:off x="5765800" y="2209343"/>
            <a:ext cx="206059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1585E3E-3169-4B72-A95F-3157FFD0A30D}"/>
              </a:ext>
            </a:extLst>
          </p:cNvPr>
          <p:cNvSpPr txBox="1"/>
          <p:nvPr/>
        </p:nvSpPr>
        <p:spPr>
          <a:xfrm>
            <a:off x="901108" y="2625000"/>
            <a:ext cx="1808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solidFill>
                  <a:srgbClr val="56CA93"/>
                </a:solidFill>
              </a:rPr>
              <a:t>Cosa si intende per posizione individuale?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EE85B5-568B-44BF-B9E2-AEC966843FDF}"/>
              </a:ext>
            </a:extLst>
          </p:cNvPr>
          <p:cNvSpPr txBox="1"/>
          <p:nvPr/>
        </p:nvSpPr>
        <p:spPr>
          <a:xfrm>
            <a:off x="3409027" y="2606357"/>
            <a:ext cx="1808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solidFill>
                  <a:srgbClr val="56CA93"/>
                </a:solidFill>
              </a:rPr>
              <a:t>Cosa si intende per posizione individuale?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68E44F0-409F-450B-A5F9-9C0C711D1AFF}"/>
              </a:ext>
            </a:extLst>
          </p:cNvPr>
          <p:cNvSpPr txBox="1"/>
          <p:nvPr/>
        </p:nvSpPr>
        <p:spPr>
          <a:xfrm>
            <a:off x="5871709" y="2625000"/>
            <a:ext cx="1808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>
                <a:solidFill>
                  <a:srgbClr val="56CA93"/>
                </a:solidFill>
              </a:rPr>
              <a:t>Cos’è un fondo pensione aperto?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8AF281C-4AA4-43D6-822F-AE628B60C3F6}"/>
              </a:ext>
            </a:extLst>
          </p:cNvPr>
          <p:cNvSpPr txBox="1"/>
          <p:nvPr/>
        </p:nvSpPr>
        <p:spPr>
          <a:xfrm>
            <a:off x="884998" y="4239969"/>
            <a:ext cx="883483" cy="707886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Valore complessivo della contribuzione versata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547E947-7CC7-47B5-A0F0-05946A176154}"/>
              </a:ext>
            </a:extLst>
          </p:cNvPr>
          <p:cNvSpPr txBox="1"/>
          <p:nvPr/>
        </p:nvSpPr>
        <p:spPr>
          <a:xfrm>
            <a:off x="3397930" y="4237972"/>
            <a:ext cx="883483" cy="707886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Valore complessivo della contribuzione versata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D59E99D-E789-4881-8BFF-A8C8267A6BDF}"/>
              </a:ext>
            </a:extLst>
          </p:cNvPr>
          <p:cNvSpPr/>
          <p:nvPr/>
        </p:nvSpPr>
        <p:spPr>
          <a:xfrm>
            <a:off x="1873204" y="4236481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F71364F-42ED-4002-A0AA-8F950D857744}"/>
              </a:ext>
            </a:extLst>
          </p:cNvPr>
          <p:cNvSpPr/>
          <p:nvPr/>
        </p:nvSpPr>
        <p:spPr>
          <a:xfrm>
            <a:off x="877934" y="5049447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BEC05D40-EDFA-4BFC-BD73-4089633DE4B0}"/>
              </a:ext>
            </a:extLst>
          </p:cNvPr>
          <p:cNvSpPr/>
          <p:nvPr/>
        </p:nvSpPr>
        <p:spPr>
          <a:xfrm>
            <a:off x="1873205" y="5049447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1A137359-9D11-471C-BCA2-EECEBF2D3D38}"/>
              </a:ext>
            </a:extLst>
          </p:cNvPr>
          <p:cNvSpPr/>
          <p:nvPr/>
        </p:nvSpPr>
        <p:spPr>
          <a:xfrm>
            <a:off x="4361899" y="5045967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099E808-F037-40A7-B265-0BEAA183D81A}"/>
              </a:ext>
            </a:extLst>
          </p:cNvPr>
          <p:cNvSpPr txBox="1"/>
          <p:nvPr/>
        </p:nvSpPr>
        <p:spPr>
          <a:xfrm>
            <a:off x="4534959" y="5020111"/>
            <a:ext cx="58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La somma versata in un anno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7B5BC3C-B2CC-4724-9131-DB01DBDDFDA0}"/>
              </a:ext>
            </a:extLst>
          </p:cNvPr>
          <p:cNvSpPr/>
          <p:nvPr/>
        </p:nvSpPr>
        <p:spPr>
          <a:xfrm>
            <a:off x="885669" y="3314221"/>
            <a:ext cx="630908" cy="64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BENCHMARK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82C2CB4-AABF-4A8D-A7B9-1455B1D61BE3}"/>
              </a:ext>
            </a:extLst>
          </p:cNvPr>
          <p:cNvSpPr/>
          <p:nvPr/>
        </p:nvSpPr>
        <p:spPr>
          <a:xfrm>
            <a:off x="1516577" y="3311643"/>
            <a:ext cx="620055" cy="64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</a:t>
            </a:r>
          </a:p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CONTRIBUTO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642BA08-E957-42D2-8438-FF93808280C1}"/>
              </a:ext>
            </a:extLst>
          </p:cNvPr>
          <p:cNvSpPr/>
          <p:nvPr/>
        </p:nvSpPr>
        <p:spPr>
          <a:xfrm>
            <a:off x="2118116" y="3309065"/>
            <a:ext cx="638571" cy="644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CAPITALIZZA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94DF4AB-604A-40B8-A089-FD2F7865040F}"/>
              </a:ext>
            </a:extLst>
          </p:cNvPr>
          <p:cNvSpPr/>
          <p:nvPr/>
        </p:nvSpPr>
        <p:spPr>
          <a:xfrm>
            <a:off x="3373960" y="3309065"/>
            <a:ext cx="630908" cy="6440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BENCHMARK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ED45372C-4FDE-4B54-88AF-1C5328286F10}"/>
              </a:ext>
            </a:extLst>
          </p:cNvPr>
          <p:cNvSpPr/>
          <p:nvPr/>
        </p:nvSpPr>
        <p:spPr>
          <a:xfrm>
            <a:off x="5874431" y="3303483"/>
            <a:ext cx="630908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BENCHMARK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675EE83-977A-4A7C-A8D1-5958EF9944D2}"/>
              </a:ext>
            </a:extLst>
          </p:cNvPr>
          <p:cNvSpPr/>
          <p:nvPr/>
        </p:nvSpPr>
        <p:spPr>
          <a:xfrm>
            <a:off x="3967541" y="3311643"/>
            <a:ext cx="620055" cy="64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</a:t>
            </a:r>
          </a:p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CONTRIBUTO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F29D4951-CBDC-40E0-AC17-A202EAF24B67}"/>
              </a:ext>
            </a:extLst>
          </p:cNvPr>
          <p:cNvSpPr/>
          <p:nvPr/>
        </p:nvSpPr>
        <p:spPr>
          <a:xfrm>
            <a:off x="6497055" y="3303483"/>
            <a:ext cx="620055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</a:t>
            </a:r>
          </a:p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CONTRIBUTO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9D166DB-FC03-4E63-85FC-0E5F87142B4A}"/>
              </a:ext>
            </a:extLst>
          </p:cNvPr>
          <p:cNvSpPr/>
          <p:nvPr/>
        </p:nvSpPr>
        <p:spPr>
          <a:xfrm>
            <a:off x="4582288" y="3311643"/>
            <a:ext cx="638571" cy="6414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CAPITALIZZA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7FDCA78E-1DC1-4A79-8D28-B123812A9255}"/>
              </a:ext>
            </a:extLst>
          </p:cNvPr>
          <p:cNvSpPr/>
          <p:nvPr/>
        </p:nvSpPr>
        <p:spPr>
          <a:xfrm>
            <a:off x="7108679" y="3303483"/>
            <a:ext cx="638571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i="1" dirty="0">
                <a:solidFill>
                  <a:schemeClr val="tx1"/>
                </a:solidFill>
              </a:rPr>
              <a:t>USA CAPITALIZZA</a:t>
            </a:r>
          </a:p>
          <a:p>
            <a:pPr algn="ctr"/>
            <a:endParaRPr lang="it-IT" sz="500" b="1" i="1" dirty="0">
              <a:solidFill>
                <a:schemeClr val="tx1"/>
              </a:solidFill>
            </a:endParaRPr>
          </a:p>
          <a:p>
            <a:pPr algn="ctr"/>
            <a:r>
              <a:rPr lang="it-IT" sz="800" b="1" i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5E127646-2B14-4ADC-810D-965405002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904" y="3626984"/>
            <a:ext cx="243861" cy="243861"/>
          </a:xfrm>
          <a:prstGeom prst="rect">
            <a:avLst/>
          </a:prstGeom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E648C4AA-4754-491C-824C-A8E7BBC2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763" y="3626984"/>
            <a:ext cx="243861" cy="243861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89026F69-CDFB-47B7-B6A9-C53EEFBDB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401" y="3626984"/>
            <a:ext cx="243861" cy="243861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490A53B0-1ABA-466F-B176-3D282FA7C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79" y="3623520"/>
            <a:ext cx="243861" cy="243861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3A30EC32-C223-45BD-8C9C-7908BA32E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737" y="3629356"/>
            <a:ext cx="243861" cy="243861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3494C073-BEDE-4DC6-9FC1-3C5D0CBA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686" y="3631066"/>
            <a:ext cx="243861" cy="243861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92FA8052-03D8-4B8B-AAD9-2717E3B64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973" y="3631674"/>
            <a:ext cx="243861" cy="243861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D8D30D3D-955D-49E4-96CD-86EDE5431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194" y="3623520"/>
            <a:ext cx="243861" cy="243861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ECE72F85-BDC1-46E0-938C-76251026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087" y="3631065"/>
            <a:ext cx="243861" cy="243861"/>
          </a:xfrm>
          <a:prstGeom prst="rect">
            <a:avLst/>
          </a:prstGeom>
        </p:spPr>
      </p:pic>
      <p:sp>
        <p:nvSpPr>
          <p:cNvPr id="58" name="Freccia a destra 57">
            <a:extLst>
              <a:ext uri="{FF2B5EF4-FFF2-40B4-BE49-F238E27FC236}">
                <a16:creationId xmlns:a16="http://schemas.microsoft.com/office/drawing/2014/main" id="{3854D1DB-A518-4670-B414-5B11BB73408B}"/>
              </a:ext>
            </a:extLst>
          </p:cNvPr>
          <p:cNvSpPr/>
          <p:nvPr/>
        </p:nvSpPr>
        <p:spPr>
          <a:xfrm rot="14359944">
            <a:off x="4800694" y="3766582"/>
            <a:ext cx="305894" cy="456812"/>
          </a:xfrm>
          <a:prstGeom prst="rightArrow">
            <a:avLst>
              <a:gd name="adj1" fmla="val 50000"/>
              <a:gd name="adj2" fmla="val 67945"/>
            </a:avLst>
          </a:prstGeom>
          <a:solidFill>
            <a:srgbClr val="56C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ccia a destra 58">
            <a:extLst>
              <a:ext uri="{FF2B5EF4-FFF2-40B4-BE49-F238E27FC236}">
                <a16:creationId xmlns:a16="http://schemas.microsoft.com/office/drawing/2014/main" id="{931BB3C2-D77A-4085-9B75-C30692F01ED2}"/>
              </a:ext>
            </a:extLst>
          </p:cNvPr>
          <p:cNvSpPr/>
          <p:nvPr/>
        </p:nvSpPr>
        <p:spPr>
          <a:xfrm rot="18835596">
            <a:off x="1531987" y="3701711"/>
            <a:ext cx="305894" cy="456812"/>
          </a:xfrm>
          <a:prstGeom prst="rightArrow">
            <a:avLst>
              <a:gd name="adj1" fmla="val 50000"/>
              <a:gd name="adj2" fmla="val 67945"/>
            </a:avLst>
          </a:prstGeom>
          <a:solidFill>
            <a:srgbClr val="56C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D21E2F76-AAAA-4F6B-A1AD-036D9D79A3BB}"/>
              </a:ext>
            </a:extLst>
          </p:cNvPr>
          <p:cNvSpPr/>
          <p:nvPr/>
        </p:nvSpPr>
        <p:spPr>
          <a:xfrm rot="18017440">
            <a:off x="5913816" y="3746002"/>
            <a:ext cx="305894" cy="456812"/>
          </a:xfrm>
          <a:prstGeom prst="rightArrow">
            <a:avLst>
              <a:gd name="adj1" fmla="val 50000"/>
              <a:gd name="adj2" fmla="val 67945"/>
            </a:avLst>
          </a:prstGeom>
          <a:solidFill>
            <a:srgbClr val="56C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5F6637E-9318-40E3-B71C-4B85FE56D7AB}"/>
              </a:ext>
            </a:extLst>
          </p:cNvPr>
          <p:cNvSpPr txBox="1"/>
          <p:nvPr/>
        </p:nvSpPr>
        <p:spPr>
          <a:xfrm>
            <a:off x="1872049" y="4359591"/>
            <a:ext cx="8834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Il beneficiario del fondo pensione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624F5B15-ECF6-420F-8FA7-C13EFF9BDB14}"/>
              </a:ext>
            </a:extLst>
          </p:cNvPr>
          <p:cNvSpPr txBox="1"/>
          <p:nvPr/>
        </p:nvSpPr>
        <p:spPr>
          <a:xfrm>
            <a:off x="923722" y="5169077"/>
            <a:ext cx="75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Il limite di deducibilità fiscale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EEB891E6-6287-48D0-9661-9CB3BF74126D}"/>
              </a:ext>
            </a:extLst>
          </p:cNvPr>
          <p:cNvSpPr txBox="1"/>
          <p:nvPr/>
        </p:nvSpPr>
        <p:spPr>
          <a:xfrm>
            <a:off x="2019175" y="5039066"/>
            <a:ext cx="58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La somma versata in un anno</a:t>
            </a:r>
          </a:p>
        </p:txBody>
      </p:sp>
      <p:pic>
        <p:nvPicPr>
          <p:cNvPr id="64" name="Immagine 63" descr="Immagine che contiene giocattolo, grafica vettoriale&#10;&#10;Descrizione generata automaticamente">
            <a:extLst>
              <a:ext uri="{FF2B5EF4-FFF2-40B4-BE49-F238E27FC236}">
                <a16:creationId xmlns:a16="http://schemas.microsoft.com/office/drawing/2014/main" id="{1A83D0EB-DA21-48A1-A2D3-DF2D593BD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7" b="94595" l="10000" r="90000">
                        <a14:foregroundMark x1="62432" y1="7297" x2="62432" y2="7297"/>
                        <a14:foregroundMark x1="50270" y1="92432" x2="50270" y2="92432"/>
                        <a14:foregroundMark x1="63243" y1="93784" x2="63243" y2="93784"/>
                        <a14:foregroundMark x1="47297" y1="94595" x2="47297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93" y="5389020"/>
            <a:ext cx="575051" cy="575051"/>
          </a:xfrm>
          <a:prstGeom prst="rect">
            <a:avLst/>
          </a:prstGeom>
        </p:spPr>
      </p:pic>
      <p:sp>
        <p:nvSpPr>
          <p:cNvPr id="65" name="Fumetto: ovale 64">
            <a:extLst>
              <a:ext uri="{FF2B5EF4-FFF2-40B4-BE49-F238E27FC236}">
                <a16:creationId xmlns:a16="http://schemas.microsoft.com/office/drawing/2014/main" id="{344D1E2E-F207-4AD3-BDF7-386D98BB5ACA}"/>
              </a:ext>
            </a:extLst>
          </p:cNvPr>
          <p:cNvSpPr/>
          <p:nvPr/>
        </p:nvSpPr>
        <p:spPr>
          <a:xfrm>
            <a:off x="1579313" y="4813096"/>
            <a:ext cx="874982" cy="707886"/>
          </a:xfrm>
          <a:prstGeom prst="wedgeEllipseCallout">
            <a:avLst>
              <a:gd name="adj1" fmla="val 59416"/>
              <a:gd name="adj2" fmla="val 4456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dirty="0">
                <a:solidFill>
                  <a:schemeClr val="tx1"/>
                </a:solidFill>
              </a:rPr>
              <a:t>Quanto è grande oggi il tuo fondo?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53D6015-373A-4718-B63C-9EEFF1C3DA89}"/>
              </a:ext>
            </a:extLst>
          </p:cNvPr>
          <p:cNvSpPr/>
          <p:nvPr/>
        </p:nvSpPr>
        <p:spPr>
          <a:xfrm>
            <a:off x="5869272" y="4235821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Un fondo riscattabile in qualsiasi momento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151B791E-657F-482F-903D-9BDE74901E6E}"/>
              </a:ext>
            </a:extLst>
          </p:cNvPr>
          <p:cNvSpPr/>
          <p:nvPr/>
        </p:nvSpPr>
        <p:spPr>
          <a:xfrm>
            <a:off x="6860699" y="4243198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U</a:t>
            </a:r>
            <a:r>
              <a:rPr lang="it-IT" sz="800" b="0" i="0" dirty="0">
                <a:solidFill>
                  <a:srgbClr val="56CA93"/>
                </a:solidFill>
                <a:effectLst/>
              </a:rPr>
              <a:t>n piano di pensione complementare ideato colui che lo richiede</a:t>
            </a:r>
            <a:endParaRPr lang="it-IT" sz="800" dirty="0">
              <a:solidFill>
                <a:srgbClr val="56CA93"/>
              </a:solidFill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24648E50-A176-489A-AE68-0C491645DD35}"/>
              </a:ext>
            </a:extLst>
          </p:cNvPr>
          <p:cNvSpPr/>
          <p:nvPr/>
        </p:nvSpPr>
        <p:spPr>
          <a:xfrm>
            <a:off x="5877742" y="5045967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Un fondo accessibile a tutte le categorie di lavoratori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61D87B64-D37D-40C5-8559-5E6BD8D71807}"/>
              </a:ext>
            </a:extLst>
          </p:cNvPr>
          <p:cNvSpPr/>
          <p:nvPr/>
        </p:nvSpPr>
        <p:spPr>
          <a:xfrm>
            <a:off x="6867362" y="5049447"/>
            <a:ext cx="883483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>
                <a:solidFill>
                  <a:srgbClr val="56CA93"/>
                </a:solidFill>
              </a:rPr>
              <a:t>Un fondo che investe denaro solo in mercati azionari</a:t>
            </a:r>
          </a:p>
        </p:txBody>
      </p:sp>
    </p:spTree>
    <p:extLst>
      <p:ext uri="{BB962C8B-B14F-4D97-AF65-F5344CB8AC3E}">
        <p14:creationId xmlns:p14="http://schemas.microsoft.com/office/powerpoint/2010/main" val="244445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7A36FA-F6E8-4900-A696-34336972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IL FORUM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A39E80-850C-4569-8F53-DD84D852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Benefits+ implementa anche un </a:t>
            </a:r>
            <a:r>
              <a:rPr lang="it-IT" sz="2000" b="1" i="1" dirty="0">
                <a:solidFill>
                  <a:srgbClr val="56CA93"/>
                </a:solidFill>
              </a:rPr>
              <a:t>forum </a:t>
            </a:r>
            <a:r>
              <a:rPr lang="it-IT" sz="2000" dirty="0">
                <a:solidFill>
                  <a:srgbClr val="56CA93"/>
                </a:solidFill>
              </a:rPr>
              <a:t>dove tutti gli utenti di qualsiasi livello possono interagire fra loro, instaurare conversazioni e scambiare informazioni e pareri di natura finanziaria.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Il forum è </a:t>
            </a:r>
            <a:r>
              <a:rPr lang="it-IT" sz="2000" b="1" i="1" dirty="0">
                <a:solidFill>
                  <a:srgbClr val="56CA93"/>
                </a:solidFill>
              </a:rPr>
              <a:t>essenziale</a:t>
            </a:r>
            <a:r>
              <a:rPr lang="it-IT" sz="2000" dirty="0">
                <a:solidFill>
                  <a:srgbClr val="56CA93"/>
                </a:solidFill>
              </a:rPr>
              <a:t> in quanto la possibilità di avere </a:t>
            </a:r>
            <a:r>
              <a:rPr lang="it-IT" sz="2000" b="1" i="1" dirty="0">
                <a:solidFill>
                  <a:srgbClr val="56CA93"/>
                </a:solidFill>
              </a:rPr>
              <a:t>legami sociali </a:t>
            </a:r>
            <a:r>
              <a:rPr lang="it-IT" sz="2000" dirty="0">
                <a:solidFill>
                  <a:srgbClr val="56CA93"/>
                </a:solidFill>
              </a:rPr>
              <a:t>e confrontarsi con essi è senza dubbio una carta fondamentale oggi, da giocare per </a:t>
            </a:r>
            <a:r>
              <a:rPr lang="it-IT" sz="2000" b="1" i="1" dirty="0">
                <a:solidFill>
                  <a:srgbClr val="56CA93"/>
                </a:solidFill>
              </a:rPr>
              <a:t>garantire uno sviluppo personale più coerente, razionale e obiettivo.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5EDE2A-CF1C-4187-B338-51F1E779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14746"/>
            <a:ext cx="2559722" cy="362730"/>
          </a:xfrm>
          <a:prstGeom prst="rect">
            <a:avLst/>
          </a:prstGeom>
        </p:spPr>
      </p:pic>
      <p:pic>
        <p:nvPicPr>
          <p:cNvPr id="5" name="Immagine 4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C8A81689-6622-4406-ACB6-E84D2953E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763CE6-3D8A-4EFD-B48B-3F1C00F7A261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79339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098DB-2A9C-4A24-8A3A-71E9C1FB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438149"/>
            <a:ext cx="6124575" cy="1024667"/>
          </a:xfrm>
        </p:spPr>
        <p:txBody>
          <a:bodyPr>
            <a:normAutofit/>
          </a:bodyPr>
          <a:lstStyle/>
          <a:p>
            <a:pPr algn="l"/>
            <a:r>
              <a:rPr lang="it-IT" sz="4200" dirty="0"/>
              <a:t>COS’È BENEFITS+?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E5E2E0-7318-41DB-AD13-681EC4B3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5" y="2357948"/>
            <a:ext cx="7199791" cy="4061903"/>
          </a:xfrm>
        </p:spPr>
        <p:txBody>
          <a:bodyPr>
            <a:noAutofit/>
          </a:bodyPr>
          <a:lstStyle/>
          <a:p>
            <a:pPr algn="l"/>
            <a:r>
              <a:rPr lang="it-IT" sz="2000" dirty="0">
                <a:solidFill>
                  <a:srgbClr val="56CA93"/>
                </a:solidFill>
              </a:rPr>
              <a:t>Si tratta di un’applicazione che persegue l’obiettivo di educare i giovani in materia finanziaria, nello specifico riguardo la previdenza.</a:t>
            </a:r>
          </a:p>
          <a:p>
            <a:pPr algn="l"/>
            <a:endParaRPr lang="it-IT" sz="2000" dirty="0">
              <a:solidFill>
                <a:srgbClr val="56CA93"/>
              </a:solidFill>
            </a:endParaRPr>
          </a:p>
          <a:p>
            <a:pPr algn="l"/>
            <a:r>
              <a:rPr lang="it-IT" sz="2000" dirty="0">
                <a:solidFill>
                  <a:srgbClr val="56CA93"/>
                </a:solidFill>
              </a:rPr>
              <a:t>L’app prevede che tale formazione venga fornita in maniera quanto più simpatica e interattiva, così da catturare la curiosità di ogni giovane, dal più interessato a colui il quale tali tematiche sono sconosciute.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89A2CB-E1EE-455B-BBE1-FE74853A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29017"/>
            <a:ext cx="2559722" cy="362730"/>
          </a:xfrm>
          <a:prstGeom prst="rect">
            <a:avLst/>
          </a:prstGeom>
        </p:spPr>
      </p:pic>
      <p:pic>
        <p:nvPicPr>
          <p:cNvPr id="5" name="Immagine 4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A68DEEDC-9DB8-43F3-8EFF-778FC7304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3597AB-ABDE-44B5-B682-E9D56C9ECE01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131218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17065-CDAD-436A-BD6B-75434CFC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FORUM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EA06CDA-06F8-4BC5-BA79-036E54AA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" y="1058334"/>
            <a:ext cx="3630655" cy="54488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C8FF48D-6EB7-40D5-A0C7-5E64EEB9C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34" y="1825235"/>
            <a:ext cx="2559722" cy="36273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736F855-A422-422F-87EC-761FFAA1CC9D}"/>
              </a:ext>
            </a:extLst>
          </p:cNvPr>
          <p:cNvCxnSpPr>
            <a:cxnSpLocks/>
          </p:cNvCxnSpPr>
          <p:nvPr/>
        </p:nvCxnSpPr>
        <p:spPr>
          <a:xfrm>
            <a:off x="909695" y="2187965"/>
            <a:ext cx="2060593" cy="0"/>
          </a:xfrm>
          <a:prstGeom prst="line">
            <a:avLst/>
          </a:prstGeom>
          <a:ln>
            <a:solidFill>
              <a:srgbClr val="56C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71A2E5B9-40EB-4A8C-A81B-4269F3AF628C}"/>
              </a:ext>
            </a:extLst>
          </p:cNvPr>
          <p:cNvSpPr/>
          <p:nvPr/>
        </p:nvSpPr>
        <p:spPr>
          <a:xfrm>
            <a:off x="1096334" y="2265502"/>
            <a:ext cx="1655333" cy="4317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25C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IlForum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9A212F-5829-426F-B3B1-7300CDF34B98}"/>
              </a:ext>
            </a:extLst>
          </p:cNvPr>
          <p:cNvSpPr txBox="1"/>
          <p:nvPr/>
        </p:nvSpPr>
        <p:spPr>
          <a:xfrm>
            <a:off x="1096334" y="2921000"/>
            <a:ext cx="1655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chemeClr val="accent1"/>
                </a:solidFill>
              </a:rPr>
              <a:t>User1</a:t>
            </a:r>
            <a:r>
              <a:rPr lang="it-IT" sz="1000" b="1" dirty="0">
                <a:solidFill>
                  <a:srgbClr val="56CA93"/>
                </a:solidFill>
              </a:rPr>
              <a:t>: </a:t>
            </a:r>
            <a:r>
              <a:rPr lang="it-IT" sz="1000" b="1" dirty="0" err="1">
                <a:solidFill>
                  <a:srgbClr val="56CA93"/>
                </a:solidFill>
              </a:rPr>
              <a:t>Ehy</a:t>
            </a:r>
            <a:r>
              <a:rPr lang="it-IT" sz="1000" b="1" dirty="0">
                <a:solidFill>
                  <a:srgbClr val="56CA93"/>
                </a:solidFill>
              </a:rPr>
              <a:t>, a che livello sei?</a:t>
            </a:r>
          </a:p>
          <a:p>
            <a:r>
              <a:rPr lang="it-IT" sz="1000" b="1" i="1" dirty="0">
                <a:solidFill>
                  <a:schemeClr val="accent1"/>
                </a:solidFill>
              </a:rPr>
              <a:t>User2</a:t>
            </a:r>
            <a:r>
              <a:rPr lang="it-IT" sz="1000" b="1" dirty="0">
                <a:solidFill>
                  <a:srgbClr val="56CA93"/>
                </a:solidFill>
              </a:rPr>
              <a:t>: Ciao! Io sono ancora al livello base… e tu?</a:t>
            </a:r>
          </a:p>
          <a:p>
            <a:r>
              <a:rPr lang="it-IT" sz="1000" b="1" i="1" dirty="0">
                <a:solidFill>
                  <a:schemeClr val="accent1"/>
                </a:solidFill>
              </a:rPr>
              <a:t>User1</a:t>
            </a:r>
            <a:r>
              <a:rPr lang="it-IT" sz="1000" b="1" dirty="0">
                <a:solidFill>
                  <a:srgbClr val="56CA93"/>
                </a:solidFill>
              </a:rPr>
              <a:t>: Io sono al livello avanzato, sono uno studente e conosco abbastanza bene queste tematiche.</a:t>
            </a:r>
          </a:p>
          <a:p>
            <a:r>
              <a:rPr lang="it-IT" sz="1000" b="1" i="1" dirty="0">
                <a:solidFill>
                  <a:schemeClr val="accent1"/>
                </a:solidFill>
              </a:rPr>
              <a:t>User3</a:t>
            </a:r>
            <a:r>
              <a:rPr lang="it-IT" sz="1000" b="1" dirty="0">
                <a:solidFill>
                  <a:srgbClr val="56CA93"/>
                </a:solidFill>
              </a:rPr>
              <a:t>: Ciao! Per caso voi avete un fondo pensione integrativo?</a:t>
            </a:r>
          </a:p>
          <a:p>
            <a:r>
              <a:rPr lang="it-IT" sz="1000" b="1" i="1" dirty="0">
                <a:solidFill>
                  <a:schemeClr val="accent1"/>
                </a:solidFill>
              </a:rPr>
              <a:t>User2</a:t>
            </a:r>
            <a:r>
              <a:rPr lang="it-IT" sz="1000" b="1" dirty="0">
                <a:solidFill>
                  <a:srgbClr val="56CA93"/>
                </a:solidFill>
              </a:rPr>
              <a:t>: Ancora no, ma presto provvederò.</a:t>
            </a:r>
          </a:p>
          <a:p>
            <a:r>
              <a:rPr lang="it-IT" sz="1000" b="1" i="1" dirty="0">
                <a:solidFill>
                  <a:schemeClr val="accent1"/>
                </a:solidFill>
              </a:rPr>
              <a:t>User1</a:t>
            </a:r>
            <a:r>
              <a:rPr lang="it-IT" sz="1000" b="1" dirty="0">
                <a:solidFill>
                  <a:srgbClr val="56CA93"/>
                </a:solidFill>
              </a:rPr>
              <a:t>: Io si, l’ho aperto appena iniziato a lavorare.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D3D5C9-42E6-4DB8-BB9B-4FDF73F053C2}"/>
              </a:ext>
            </a:extLst>
          </p:cNvPr>
          <p:cNvSpPr txBox="1"/>
          <p:nvPr/>
        </p:nvSpPr>
        <p:spPr>
          <a:xfrm>
            <a:off x="3996267" y="1693333"/>
            <a:ext cx="4707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25C960"/>
                </a:solidFill>
              </a:rPr>
              <a:t>Il </a:t>
            </a:r>
            <a:r>
              <a:rPr lang="it-IT" sz="2000" i="1" dirty="0">
                <a:solidFill>
                  <a:srgbClr val="25C960"/>
                </a:solidFill>
              </a:rPr>
              <a:t>forum</a:t>
            </a:r>
            <a:r>
              <a:rPr lang="it-IT" sz="2000" dirty="0">
                <a:solidFill>
                  <a:srgbClr val="25C960"/>
                </a:solidFill>
              </a:rPr>
              <a:t> deve essere semplice da utilizzare, </a:t>
            </a:r>
            <a:r>
              <a:rPr lang="it-IT" sz="2000" b="1" i="1" dirty="0">
                <a:solidFill>
                  <a:srgbClr val="25C960"/>
                </a:solidFill>
              </a:rPr>
              <a:t>pochi dettagli e tanta conversazione</a:t>
            </a:r>
            <a:r>
              <a:rPr lang="it-IT" sz="2000" dirty="0">
                <a:solidFill>
                  <a:srgbClr val="25C960"/>
                </a:solidFill>
              </a:rPr>
              <a:t>. Gli utenti devono poter inviare e ricevere facilmente i messaggi, disponendo di una </a:t>
            </a:r>
            <a:r>
              <a:rPr lang="it-IT" sz="2000" b="1" i="1" dirty="0">
                <a:solidFill>
                  <a:srgbClr val="25C960"/>
                </a:solidFill>
              </a:rPr>
              <a:t>lettura chiara e veloce.</a:t>
            </a:r>
          </a:p>
        </p:txBody>
      </p:sp>
    </p:spTree>
    <p:extLst>
      <p:ext uri="{BB962C8B-B14F-4D97-AF65-F5344CB8AC3E}">
        <p14:creationId xmlns:p14="http://schemas.microsoft.com/office/powerpoint/2010/main" val="173712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2435D-67A3-41F0-A6AC-0C63307F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09519C-2539-4CE6-9FE7-1D52809C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0113"/>
            <a:ext cx="8596668" cy="500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25C960"/>
                </a:solidFill>
              </a:rPr>
              <a:t>Benefits+ nasce con lo scopo principale di EDUCARE: come illustrato, si tratta di un’educazione fornita su tre canali: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accent1"/>
                </a:solidFill>
              </a:rPr>
              <a:t>FORMAZIONE</a:t>
            </a:r>
            <a:r>
              <a:rPr lang="it-IT" sz="2000" dirty="0">
                <a:solidFill>
                  <a:srgbClr val="25C960"/>
                </a:solidFill>
              </a:rPr>
              <a:t>: i video e i quiz formativi ci consentono di assicurarci la   ricezione e l’apprendimento di tutte le tematiche preventivamente selezionate.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accent1"/>
                </a:solidFill>
              </a:rPr>
              <a:t>CHALLENGE</a:t>
            </a:r>
            <a:r>
              <a:rPr lang="it-IT" sz="2000" dirty="0">
                <a:solidFill>
                  <a:srgbClr val="25C960"/>
                </a:solidFill>
              </a:rPr>
              <a:t>: le due challenge permettono agli utenti di non cadere nella «noia» e abbandonare l’app, la competizione e le sfide sono apprezzate dall’utente medio.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chemeClr val="accent1"/>
                </a:solidFill>
              </a:rPr>
              <a:t>FORUM</a:t>
            </a:r>
            <a:r>
              <a:rPr lang="it-IT" sz="2000" dirty="0">
                <a:solidFill>
                  <a:srgbClr val="25C960"/>
                </a:solidFill>
              </a:rPr>
              <a:t>: una vera e propria piattaforma sociale che attraverso l’interazione fra utenti che ci permetterà di fidelizzarli al meglio.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25C960"/>
                </a:solidFill>
              </a:rPr>
              <a:t>La diversificazione dell’educazione che vogliamo dare ci permetterà di raggiungere quanti più target possibili.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25C96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2F4F07-675A-43FC-A45C-C408863A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697383"/>
            <a:ext cx="2559722" cy="362730"/>
          </a:xfrm>
          <a:prstGeom prst="rect">
            <a:avLst/>
          </a:prstGeom>
        </p:spPr>
      </p:pic>
      <p:pic>
        <p:nvPicPr>
          <p:cNvPr id="5" name="Immagine 4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2B58B989-E48F-408F-B6BE-77A81FB97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2BC653-E4D1-4E1B-BEC9-03357015F48B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322094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0F6F0-78CE-43C9-92FA-742B820B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ICONA APP</a:t>
            </a:r>
          </a:p>
        </p:txBody>
      </p:sp>
      <p:pic>
        <p:nvPicPr>
          <p:cNvPr id="4" name="Immagine 3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4F7C69F9-1C21-4CC8-837B-06084FE8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13BAE4-8BB9-4892-BF34-C88A718896DD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F92CA5-EA41-478C-B4A5-7274F175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387" y="1729017"/>
            <a:ext cx="2559722" cy="362730"/>
          </a:xfrm>
          <a:prstGeom prst="rect">
            <a:avLst/>
          </a:prstGeom>
        </p:spPr>
      </p:pic>
      <p:pic>
        <p:nvPicPr>
          <p:cNvPr id="7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D4F47B74-D46C-4448-816F-E8CD5673F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81" y="1123949"/>
            <a:ext cx="3895287" cy="584293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F385C7-CB1E-47B5-97F4-AFE187C0EDE6}"/>
              </a:ext>
            </a:extLst>
          </p:cNvPr>
          <p:cNvSpPr txBox="1"/>
          <p:nvPr/>
        </p:nvSpPr>
        <p:spPr>
          <a:xfrm>
            <a:off x="1920541" y="1729017"/>
            <a:ext cx="7845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GESTORE</a:t>
            </a:r>
            <a:r>
              <a:rPr lang="it-IT" sz="800" dirty="0"/>
              <a:t> </a:t>
            </a:r>
            <a:r>
              <a:rPr lang="it-IT" sz="600" dirty="0"/>
              <a:t>XY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E281D9-A9AA-47A0-8E89-9A6ADAE5AB59}"/>
              </a:ext>
            </a:extLst>
          </p:cNvPr>
          <p:cNvSpPr txBox="1"/>
          <p:nvPr/>
        </p:nvSpPr>
        <p:spPr>
          <a:xfrm>
            <a:off x="3697549" y="1759795"/>
            <a:ext cx="4852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    21.04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D29CEE54-A7F6-4CAF-93FE-FABF2CF9056B}"/>
              </a:ext>
            </a:extLst>
          </p:cNvPr>
          <p:cNvSpPr/>
          <p:nvPr/>
        </p:nvSpPr>
        <p:spPr>
          <a:xfrm>
            <a:off x="2068497" y="5734051"/>
            <a:ext cx="1961965" cy="514349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Elemento grafico 13" descr="Segnale con riempimento a tinta unita">
            <a:extLst>
              <a:ext uri="{FF2B5EF4-FFF2-40B4-BE49-F238E27FC236}">
                <a16:creationId xmlns:a16="http://schemas.microsoft.com/office/drawing/2014/main" id="{E6C6AAF8-5B2D-45D0-9964-8B2BECE8F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9837" y="1759795"/>
            <a:ext cx="149440" cy="149440"/>
          </a:xfrm>
          <a:prstGeom prst="rect">
            <a:avLst/>
          </a:prstGeom>
        </p:spPr>
      </p:pic>
      <p:pic>
        <p:nvPicPr>
          <p:cNvPr id="16" name="Elemento grafico 15" descr="Wi-Fi con riempimento a tinta unita">
            <a:extLst>
              <a:ext uri="{FF2B5EF4-FFF2-40B4-BE49-F238E27FC236}">
                <a16:creationId xmlns:a16="http://schemas.microsoft.com/office/drawing/2014/main" id="{CCB62E04-1904-44D7-9085-1BF153C0A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1522" y="1786427"/>
            <a:ext cx="122808" cy="122808"/>
          </a:xfrm>
          <a:prstGeom prst="rect">
            <a:avLst/>
          </a:prstGeom>
        </p:spPr>
      </p:pic>
      <p:pic>
        <p:nvPicPr>
          <p:cNvPr id="18" name="Elemento grafico 17" descr="Cornetta con riempimento a tinta unita">
            <a:extLst>
              <a:ext uri="{FF2B5EF4-FFF2-40B4-BE49-F238E27FC236}">
                <a16:creationId xmlns:a16="http://schemas.microsoft.com/office/drawing/2014/main" id="{0FD8C5F2-85ED-49FB-8D1D-49C476B7F1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11962" y="5790367"/>
            <a:ext cx="401715" cy="401715"/>
          </a:xfrm>
          <a:prstGeom prst="rect">
            <a:avLst/>
          </a:prstGeom>
        </p:spPr>
      </p:pic>
      <p:pic>
        <p:nvPicPr>
          <p:cNvPr id="20" name="Elemento grafico 19" descr="Busta con riempimento a tinta unita">
            <a:extLst>
              <a:ext uri="{FF2B5EF4-FFF2-40B4-BE49-F238E27FC236}">
                <a16:creationId xmlns:a16="http://schemas.microsoft.com/office/drawing/2014/main" id="{3367127C-7220-4318-A75D-50BAAA6C64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15331" y="5790367"/>
            <a:ext cx="468295" cy="4682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C285E8-99F1-4FC3-9D9C-5F03702B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63" b="94727" l="5253" r="94553">
                        <a14:foregroundMark x1="28307" y1="17383" x2="28307" y2="17383"/>
                        <a14:foregroundMark x1="22374" y1="22754" x2="22374" y2="22754"/>
                        <a14:foregroundMark x1="17412" y1="29688" x2="17412" y2="29688"/>
                        <a14:foregroundMark x1="18872" y1="29785" x2="18872" y2="29785"/>
                        <a14:foregroundMark x1="14883" y1="36230" x2="14883" y2="36230"/>
                        <a14:foregroundMark x1="60214" y1="8398" x2="60214" y2="8398"/>
                        <a14:foregroundMark x1="47860" y1="7031" x2="47860" y2="7031"/>
                        <a14:foregroundMark x1="6323" y1="36914" x2="6323" y2="36914"/>
                        <a14:foregroundMark x1="6518" y1="38965" x2="6518" y2="38965"/>
                        <a14:foregroundMark x1="6323" y1="38965" x2="5350" y2="57227"/>
                        <a14:foregroundMark x1="5350" y1="57227" x2="5545" y2="57129"/>
                        <a14:foregroundMark x1="6518" y1="36230" x2="19261" y2="17676"/>
                        <a14:foregroundMark x1="19261" y1="17676" x2="34533" y2="6250"/>
                        <a14:foregroundMark x1="34533" y1="6250" x2="47179" y2="4395"/>
                        <a14:foregroundMark x1="47179" y1="4395" x2="56128" y2="4688"/>
                        <a14:foregroundMark x1="56128" y1="4688" x2="84436" y2="18359"/>
                        <a14:foregroundMark x1="84436" y1="18359" x2="90953" y2="25879"/>
                        <a14:foregroundMark x1="90953" y1="25879" x2="96790" y2="49219"/>
                        <a14:foregroundMark x1="96790" y1="49219" x2="89105" y2="70508"/>
                        <a14:foregroundMark x1="89105" y1="70508" x2="83658" y2="77832"/>
                        <a14:foregroundMark x1="83658" y1="77832" x2="57685" y2="92480"/>
                        <a14:foregroundMark x1="57685" y1="92480" x2="40564" y2="91406"/>
                        <a14:foregroundMark x1="40564" y1="91406" x2="33171" y2="88770"/>
                        <a14:foregroundMark x1="33171" y1="88770" x2="11089" y2="70508"/>
                        <a14:foregroundMark x1="11089" y1="70508" x2="5253" y2="49512"/>
                        <a14:foregroundMark x1="5253" y1="49512" x2="6518" y2="36719"/>
                        <a14:foregroundMark x1="8366" y1="28906" x2="30837" y2="5859"/>
                        <a14:foregroundMark x1="30837" y1="5859" x2="39105" y2="3320"/>
                        <a14:foregroundMark x1="39105" y1="3320" x2="76751" y2="10449"/>
                        <a14:foregroundMark x1="76751" y1="10449" x2="79475" y2="12793"/>
                        <a14:foregroundMark x1="45817" y1="1660" x2="69163" y2="6738"/>
                        <a14:foregroundMark x1="69163" y1="6738" x2="72374" y2="8398"/>
                        <a14:foregroundMark x1="47374" y1="52539" x2="47374" y2="52539"/>
                        <a14:foregroundMark x1="45039" y1="48242" x2="33366" y2="62500"/>
                        <a14:foregroundMark x1="33366" y1="62500" x2="49319" y2="54980"/>
                        <a14:foregroundMark x1="49319" y1="54980" x2="49416" y2="54980"/>
                        <a14:foregroundMark x1="94553" y1="36230" x2="94261" y2="58301"/>
                        <a14:foregroundMark x1="55058" y1="94727" x2="48638" y2="9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33" y="5823656"/>
            <a:ext cx="403295" cy="4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A518A5B-C9FF-4F2F-881A-2925DC1A301F}"/>
              </a:ext>
            </a:extLst>
          </p:cNvPr>
          <p:cNvSpPr/>
          <p:nvPr/>
        </p:nvSpPr>
        <p:spPr>
          <a:xfrm>
            <a:off x="2068497" y="2246050"/>
            <a:ext cx="445180" cy="4328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E5AB7AF2-89B7-4AA3-B0B6-F20FBAA95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8" y="2284904"/>
            <a:ext cx="272918" cy="36389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259AE3C-570E-4CBB-B141-879A0D259FBF}"/>
              </a:ext>
            </a:extLst>
          </p:cNvPr>
          <p:cNvSpPr txBox="1"/>
          <p:nvPr/>
        </p:nvSpPr>
        <p:spPr>
          <a:xfrm>
            <a:off x="1171480" y="2648795"/>
            <a:ext cx="2282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111930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31E35A-59BB-4CCE-AABD-3415D2483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07" y="256138"/>
            <a:ext cx="6620718" cy="1646302"/>
          </a:xfrm>
        </p:spPr>
        <p:txBody>
          <a:bodyPr/>
          <a:lstStyle/>
          <a:p>
            <a:pPr algn="l"/>
            <a:r>
              <a:rPr lang="it-IT" sz="4200" dirty="0"/>
              <a:t>QUALI SONO LE FUNZIONI DI BENEFITS+?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5435E7-8A5D-4919-8701-AFB3AF11F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07" y="2550440"/>
            <a:ext cx="7766936" cy="3149024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rgbClr val="56CA93"/>
                </a:solidFill>
              </a:rPr>
              <a:t>L’interfaccia iniziale alla primissima apertura dell’app chiederà di registrarsi tramite mail o numero di telefono e successivamente sarà necessario compilare un questionario standardizzato.</a:t>
            </a:r>
          </a:p>
          <a:p>
            <a:pPr algn="l"/>
            <a:r>
              <a:rPr lang="it-IT" sz="2000" i="1" dirty="0">
                <a:solidFill>
                  <a:schemeClr val="accent1"/>
                </a:solidFill>
              </a:rPr>
              <a:t>Quali domande presenterà il questionario?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56CA93"/>
                </a:solidFill>
              </a:rPr>
              <a:t>Informazione generiche (età, sesso)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56CA93"/>
                </a:solidFill>
              </a:rPr>
              <a:t>Informazioni intermedie (titolo di studio, posizione lavorativa)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56CA93"/>
                </a:solidFill>
              </a:rPr>
              <a:t>Informazioni dettagliate (circa 30 domande volte ad apprendere il livello di educazione finanziaria dell’utente)</a:t>
            </a:r>
          </a:p>
          <a:p>
            <a:pPr algn="l"/>
            <a:endParaRPr lang="it-IT" sz="2400" dirty="0">
              <a:solidFill>
                <a:srgbClr val="56CA93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53141A-039C-497E-A7A2-30B50E04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01240"/>
            <a:ext cx="2559722" cy="362730"/>
          </a:xfrm>
          <a:prstGeom prst="rect">
            <a:avLst/>
          </a:prstGeom>
        </p:spPr>
      </p:pic>
      <p:pic>
        <p:nvPicPr>
          <p:cNvPr id="6" name="Immagine 5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A19305D6-C961-4251-830B-317FF49E1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F737C2-C653-418F-ABC4-8CD5C2FD9CEB}"/>
              </a:ext>
            </a:extLst>
          </p:cNvPr>
          <p:cNvSpPr txBox="1"/>
          <p:nvPr/>
        </p:nvSpPr>
        <p:spPr>
          <a:xfrm>
            <a:off x="7024022" y="1308772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412830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F64AD-21D4-4E40-8AB2-7F425651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INIZIALE</a:t>
            </a:r>
          </a:p>
        </p:txBody>
      </p:sp>
      <p:pic>
        <p:nvPicPr>
          <p:cNvPr id="5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9385A5F8-A538-430C-82F3-B80FDA2AF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07" y="1402671"/>
            <a:ext cx="3826269" cy="5739403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B1FCE7D-6779-490F-A3DA-42196DAF4A77}"/>
              </a:ext>
            </a:extLst>
          </p:cNvPr>
          <p:cNvCxnSpPr/>
          <p:nvPr/>
        </p:nvCxnSpPr>
        <p:spPr>
          <a:xfrm>
            <a:off x="4714043" y="3595456"/>
            <a:ext cx="1890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1C3355A-AD00-4F01-BE95-93361903ED38}"/>
              </a:ext>
            </a:extLst>
          </p:cNvPr>
          <p:cNvCxnSpPr/>
          <p:nvPr/>
        </p:nvCxnSpPr>
        <p:spPr>
          <a:xfrm>
            <a:off x="4714043" y="4182862"/>
            <a:ext cx="1890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56AD745-0BEE-47D4-A858-F30D5C4516CC}"/>
              </a:ext>
            </a:extLst>
          </p:cNvPr>
          <p:cNvCxnSpPr/>
          <p:nvPr/>
        </p:nvCxnSpPr>
        <p:spPr>
          <a:xfrm>
            <a:off x="4714043" y="4822054"/>
            <a:ext cx="1890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BF4588-7FD4-4322-BCDA-7379EC86BCD0}"/>
              </a:ext>
            </a:extLst>
          </p:cNvPr>
          <p:cNvSpPr txBox="1"/>
          <p:nvPr/>
        </p:nvSpPr>
        <p:spPr>
          <a:xfrm>
            <a:off x="4714042" y="3355758"/>
            <a:ext cx="189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56CA93"/>
                </a:solidFill>
              </a:rPr>
              <a:t>Telefono o e-mail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FD6DC-769B-414B-B654-84696CD85C3E}"/>
              </a:ext>
            </a:extLst>
          </p:cNvPr>
          <p:cNvSpPr txBox="1"/>
          <p:nvPr/>
        </p:nvSpPr>
        <p:spPr>
          <a:xfrm>
            <a:off x="4720671" y="3936641"/>
            <a:ext cx="189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56CA93"/>
                </a:solidFill>
              </a:rPr>
              <a:t>Nome utente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10398E-FCDB-498D-8170-7874B5EB6450}"/>
              </a:ext>
            </a:extLst>
          </p:cNvPr>
          <p:cNvSpPr txBox="1"/>
          <p:nvPr/>
        </p:nvSpPr>
        <p:spPr>
          <a:xfrm>
            <a:off x="4714042" y="4575832"/>
            <a:ext cx="189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56CA93"/>
                </a:solidFill>
              </a:rPr>
              <a:t>Password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7CF20B7-07E0-4757-A494-3FF9D3118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39" y="2229606"/>
            <a:ext cx="2559722" cy="362730"/>
          </a:xfrm>
          <a:prstGeom prst="rect">
            <a:avLst/>
          </a:prstGeom>
        </p:spPr>
      </p:pic>
      <p:pic>
        <p:nvPicPr>
          <p:cNvPr id="14" name="Immagine 13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360705F1-25D5-4ABD-86AC-38739A062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7" y="5157572"/>
            <a:ext cx="686328" cy="9151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85A576-A430-4796-BB0B-9D95E4AC0E33}"/>
              </a:ext>
            </a:extLst>
          </p:cNvPr>
          <p:cNvSpPr txBox="1"/>
          <p:nvPr/>
        </p:nvSpPr>
        <p:spPr>
          <a:xfrm>
            <a:off x="4314880" y="6072676"/>
            <a:ext cx="274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1266300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5C19E-6835-4152-9CF6-E84679998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285" y="355909"/>
            <a:ext cx="7766936" cy="934774"/>
          </a:xfrm>
        </p:spPr>
        <p:txBody>
          <a:bodyPr/>
          <a:lstStyle/>
          <a:p>
            <a:pPr algn="l"/>
            <a:r>
              <a:rPr lang="it-IT" sz="4200" dirty="0"/>
              <a:t>IL QUESTIONARIO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018C50-758A-44CB-B70B-EDA8D38F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285" y="2331439"/>
            <a:ext cx="7766936" cy="320953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rgbClr val="56CA93"/>
                </a:solidFill>
              </a:rPr>
              <a:t>Le informazioni generiche ed intermedie ci permetteranno di avere dati statistici su cui elaborare un’analisi quantitativa; le informazioni dettagliate invece ci consentiranno di apprendere il livello di educazione finanziaria di ogni utente.</a:t>
            </a:r>
          </a:p>
          <a:p>
            <a:pPr algn="l"/>
            <a:r>
              <a:rPr lang="it-IT" sz="2000" i="1" dirty="0">
                <a:solidFill>
                  <a:schemeClr val="accent1"/>
                </a:solidFill>
              </a:rPr>
              <a:t>Perché abbiamo bisogno di conoscere tale livello?</a:t>
            </a:r>
          </a:p>
          <a:p>
            <a:pPr algn="l"/>
            <a:r>
              <a:rPr lang="it-IT" sz="2000" dirty="0">
                <a:solidFill>
                  <a:srgbClr val="56CA93"/>
                </a:solidFill>
              </a:rPr>
              <a:t>La prossima slide risponderà a questa domanda entrando nel vivo dell’app.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31CFC4-3800-403D-A8B0-CE2CB376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680457"/>
            <a:ext cx="2559722" cy="362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11EC64-6D29-4A80-9EAF-E07DB4451AD1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  <p:pic>
        <p:nvPicPr>
          <p:cNvPr id="7" name="Immagine 6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D7D39D34-EF99-41B2-8346-941540E3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D7F85-3BCB-4EEC-A25F-C5D783AF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QUESTIONARIO</a:t>
            </a:r>
          </a:p>
        </p:txBody>
      </p:sp>
      <p:pic>
        <p:nvPicPr>
          <p:cNvPr id="4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6056B072-0E6B-434C-9F10-6C1AD37A0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83" y="1155700"/>
            <a:ext cx="3657442" cy="54861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9FA186-901B-466A-BFE3-EA327547BFD6}"/>
              </a:ext>
            </a:extLst>
          </p:cNvPr>
          <p:cNvSpPr txBox="1"/>
          <p:nvPr/>
        </p:nvSpPr>
        <p:spPr>
          <a:xfrm>
            <a:off x="3617211" y="2463755"/>
            <a:ext cx="164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56CA93"/>
                </a:solidFill>
              </a:rPr>
              <a:t>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911CCD-65D0-4936-B4CD-3260063FE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807" y="2113770"/>
            <a:ext cx="2559722" cy="36273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D01B664-55E5-4D85-B1F2-75D5A5E8C077}"/>
              </a:ext>
            </a:extLst>
          </p:cNvPr>
          <p:cNvCxnSpPr>
            <a:cxnSpLocks/>
          </p:cNvCxnSpPr>
          <p:nvPr/>
        </p:nvCxnSpPr>
        <p:spPr>
          <a:xfrm>
            <a:off x="3568823" y="3535532"/>
            <a:ext cx="1837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56B4FAB-23D4-4B94-BF39-4DC677006626}"/>
              </a:ext>
            </a:extLst>
          </p:cNvPr>
          <p:cNvCxnSpPr>
            <a:cxnSpLocks/>
          </p:cNvCxnSpPr>
          <p:nvPr/>
        </p:nvCxnSpPr>
        <p:spPr>
          <a:xfrm>
            <a:off x="3568823" y="3918751"/>
            <a:ext cx="1837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BDDB68B-83DF-442C-84E4-CA7F3F8CCC56}"/>
              </a:ext>
            </a:extLst>
          </p:cNvPr>
          <p:cNvCxnSpPr>
            <a:cxnSpLocks/>
          </p:cNvCxnSpPr>
          <p:nvPr/>
        </p:nvCxnSpPr>
        <p:spPr>
          <a:xfrm>
            <a:off x="3568823" y="4291615"/>
            <a:ext cx="1837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083AA8D-E02D-4AF8-888E-5489929EDBF3}"/>
              </a:ext>
            </a:extLst>
          </p:cNvPr>
          <p:cNvCxnSpPr>
            <a:cxnSpLocks/>
          </p:cNvCxnSpPr>
          <p:nvPr/>
        </p:nvCxnSpPr>
        <p:spPr>
          <a:xfrm>
            <a:off x="3568823" y="4664476"/>
            <a:ext cx="1837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68A60C-DFF7-4C9A-B999-AEE4DDE959F1}"/>
              </a:ext>
            </a:extLst>
          </p:cNvPr>
          <p:cNvSpPr txBox="1"/>
          <p:nvPr/>
        </p:nvSpPr>
        <p:spPr>
          <a:xfrm>
            <a:off x="3513927" y="3290500"/>
            <a:ext cx="6924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i="1" dirty="0">
                <a:solidFill>
                  <a:srgbClr val="56CA93"/>
                </a:solidFill>
              </a:rPr>
              <a:t>Età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6C2912-4E1B-4B20-9C72-B889448CA355}"/>
              </a:ext>
            </a:extLst>
          </p:cNvPr>
          <p:cNvSpPr txBox="1"/>
          <p:nvPr/>
        </p:nvSpPr>
        <p:spPr>
          <a:xfrm>
            <a:off x="4163252" y="3237344"/>
            <a:ext cx="124742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accent1"/>
                </a:solidFill>
              </a:rPr>
              <a:t>Scegli un’opzione </a:t>
            </a:r>
          </a:p>
        </p:txBody>
      </p:sp>
      <p:sp>
        <p:nvSpPr>
          <p:cNvPr id="22" name="Fusione 21">
            <a:extLst>
              <a:ext uri="{FF2B5EF4-FFF2-40B4-BE49-F238E27FC236}">
                <a16:creationId xmlns:a16="http://schemas.microsoft.com/office/drawing/2014/main" id="{2EC9077E-E4D0-4988-8BED-3ACCD79ADFDF}"/>
              </a:ext>
            </a:extLst>
          </p:cNvPr>
          <p:cNvSpPr/>
          <p:nvPr/>
        </p:nvSpPr>
        <p:spPr>
          <a:xfrm>
            <a:off x="5295900" y="3355011"/>
            <a:ext cx="71240" cy="4571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66AB203-CE95-4C09-AB41-E03C94225143}"/>
              </a:ext>
            </a:extLst>
          </p:cNvPr>
          <p:cNvSpPr txBox="1"/>
          <p:nvPr/>
        </p:nvSpPr>
        <p:spPr>
          <a:xfrm>
            <a:off x="3480046" y="3678543"/>
            <a:ext cx="6924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i="1" dirty="0">
                <a:solidFill>
                  <a:srgbClr val="56CA93"/>
                </a:solidFill>
              </a:rPr>
              <a:t>Sesso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BFF3819-D550-4C3C-BA27-8D4AB3659E35}"/>
              </a:ext>
            </a:extLst>
          </p:cNvPr>
          <p:cNvSpPr txBox="1"/>
          <p:nvPr/>
        </p:nvSpPr>
        <p:spPr>
          <a:xfrm>
            <a:off x="3480046" y="4048857"/>
            <a:ext cx="12251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i="1" dirty="0">
                <a:solidFill>
                  <a:srgbClr val="56CA93"/>
                </a:solidFill>
              </a:rPr>
              <a:t>Occupazione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1B83E1D-6382-40CF-9807-1BBDF6BAC5FC}"/>
              </a:ext>
            </a:extLst>
          </p:cNvPr>
          <p:cNvSpPr txBox="1"/>
          <p:nvPr/>
        </p:nvSpPr>
        <p:spPr>
          <a:xfrm>
            <a:off x="4163252" y="3620562"/>
            <a:ext cx="124742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accent1"/>
                </a:solidFill>
              </a:rPr>
              <a:t>Scegli un’opzione </a:t>
            </a:r>
          </a:p>
        </p:txBody>
      </p:sp>
      <p:sp>
        <p:nvSpPr>
          <p:cNvPr id="26" name="Fusione 25">
            <a:extLst>
              <a:ext uri="{FF2B5EF4-FFF2-40B4-BE49-F238E27FC236}">
                <a16:creationId xmlns:a16="http://schemas.microsoft.com/office/drawing/2014/main" id="{9BC34D51-F46E-4D61-B68E-7422BC9B1810}"/>
              </a:ext>
            </a:extLst>
          </p:cNvPr>
          <p:cNvSpPr/>
          <p:nvPr/>
        </p:nvSpPr>
        <p:spPr>
          <a:xfrm>
            <a:off x="5295900" y="3739350"/>
            <a:ext cx="71240" cy="4571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CD7D2EC-D987-415F-9E3C-C001FA6E86DB}"/>
              </a:ext>
            </a:extLst>
          </p:cNvPr>
          <p:cNvSpPr txBox="1"/>
          <p:nvPr/>
        </p:nvSpPr>
        <p:spPr>
          <a:xfrm>
            <a:off x="3480046" y="4389175"/>
            <a:ext cx="22889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i="1" dirty="0">
                <a:solidFill>
                  <a:srgbClr val="56CA93"/>
                </a:solidFill>
              </a:rPr>
              <a:t>Cos’è un fondo pensione?</a:t>
            </a:r>
          </a:p>
        </p:txBody>
      </p:sp>
      <p:pic>
        <p:nvPicPr>
          <p:cNvPr id="18" name="Immagine 17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9B290E96-9B49-436E-981C-222B6114D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98" y="4837716"/>
            <a:ext cx="686328" cy="91510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FB59867-14C5-4E6B-891A-E3294E073B66}"/>
              </a:ext>
            </a:extLst>
          </p:cNvPr>
          <p:cNvSpPr txBox="1"/>
          <p:nvPr/>
        </p:nvSpPr>
        <p:spPr>
          <a:xfrm>
            <a:off x="3117075" y="5745106"/>
            <a:ext cx="2741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21161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55B8A-6F41-4E2F-9A9F-2DEC45B0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>
                <a:solidFill>
                  <a:schemeClr val="accent6"/>
                </a:solidFill>
              </a:rPr>
              <a:t>LA STRUTTURA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7AB4B8-DEF4-4359-89A8-FFAE47118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5763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Benefits+ vuole educare e divertire i propri utenti. L’app sarà suddivisa in livelli (base, intermedio, avanzato, professionista): ogni livello sarà a sua volta suddiviso in argomenti che saranno illustrati con dei pacchetti di video formativi della durata di circa due minuti ciascuno.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Dunque, a seconda del risultato ottenuto nel questionario, l’app sarà in grado di indirizzare l’utente al proprio livello di partenza.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56CA93"/>
                </a:solidFill>
              </a:rPr>
              <a:t>Al termine di ogni pacchetto di video l’utente svolgerà un quiz e, una volta superati tutti i quiz del livello, passerà al successivo.</a:t>
            </a:r>
          </a:p>
          <a:p>
            <a:pPr marL="0" indent="0">
              <a:buNone/>
            </a:pPr>
            <a:endParaRPr lang="it-IT" sz="2000" dirty="0">
              <a:solidFill>
                <a:srgbClr val="56CA93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BFE962-1219-4443-A0FB-F112465F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703635"/>
            <a:ext cx="2559722" cy="362730"/>
          </a:xfrm>
          <a:prstGeom prst="rect">
            <a:avLst/>
          </a:prstGeom>
        </p:spPr>
      </p:pic>
      <p:pic>
        <p:nvPicPr>
          <p:cNvPr id="6" name="Immagine 5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08781727-7BCE-4C8E-A5E2-2C3AF9C13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7" b="97130" l="9383" r="90370">
                        <a14:foregroundMark x1="82346" y1="3565" x2="66790" y2="3241"/>
                        <a14:foregroundMark x1="45864" y1="7917" x2="45864" y2="7917"/>
                        <a14:foregroundMark x1="31173" y1="2917" x2="31173" y2="2917"/>
                        <a14:foregroundMark x1="43210" y1="4259" x2="21358" y2="2917"/>
                        <a14:foregroundMark x1="40494" y1="9259" x2="65802" y2="13194"/>
                        <a14:foregroundMark x1="65802" y1="13194" x2="77469" y2="10278"/>
                        <a14:foregroundMark x1="64568" y1="88704" x2="40247" y2="85185"/>
                        <a14:foregroundMark x1="40247" y1="85185" x2="29815" y2="87731"/>
                        <a14:foregroundMark x1="71235" y1="95417" x2="40062" y2="97130"/>
                        <a14:foregroundMark x1="40062" y1="97130" x2="24938" y2="92407"/>
                        <a14:foregroundMark x1="40494" y1="42963" x2="40494" y2="42963"/>
                        <a14:foregroundMark x1="79691" y1="26620" x2="79691" y2="26620"/>
                        <a14:foregroundMark x1="60988" y1="55648" x2="60988" y2="55648"/>
                        <a14:foregroundMark x1="73889" y1="65370" x2="73889" y2="65370"/>
                        <a14:foregroundMark x1="9383" y1="56019" x2="9383" y2="56019"/>
                        <a14:foregroundMark x1="10247" y1="43333" x2="10247" y2="43333"/>
                        <a14:foregroundMark x1="9815" y1="42963" x2="9815" y2="42963"/>
                        <a14:foregroundMark x1="89938" y1="44306" x2="89938" y2="44306"/>
                        <a14:foregroundMark x1="90370" y1="55324" x2="90370" y2="55324"/>
                        <a14:foregroundMark x1="34259" y1="58657" x2="34259" y2="58657"/>
                        <a14:foregroundMark x1="36049" y1="56991" x2="36049" y2="56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71" y="155836"/>
            <a:ext cx="927277" cy="12363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A422EE-193B-44BE-B12B-86EC9710A5E8}"/>
              </a:ext>
            </a:extLst>
          </p:cNvPr>
          <p:cNvSpPr txBox="1"/>
          <p:nvPr/>
        </p:nvSpPr>
        <p:spPr>
          <a:xfrm>
            <a:off x="7024022" y="1307824"/>
            <a:ext cx="2741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25C960"/>
                </a:solidFill>
              </a:rPr>
              <a:t>BENEFITS+</a:t>
            </a:r>
          </a:p>
        </p:txBody>
      </p:sp>
    </p:spTree>
    <p:extLst>
      <p:ext uri="{BB962C8B-B14F-4D97-AF65-F5344CB8AC3E}">
        <p14:creationId xmlns:p14="http://schemas.microsoft.com/office/powerpoint/2010/main" val="192434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C03A2-3F45-403A-B4CF-D7EA6BEA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dirty="0"/>
              <a:t>INTERFACCIA HOME</a:t>
            </a:r>
          </a:p>
        </p:txBody>
      </p:sp>
      <p:pic>
        <p:nvPicPr>
          <p:cNvPr id="4" name="Segnaposto contenuto 4" descr="Immagine che contiene piazza&#10;&#10;Descrizione generata automaticamente">
            <a:extLst>
              <a:ext uri="{FF2B5EF4-FFF2-40B4-BE49-F238E27FC236}">
                <a16:creationId xmlns:a16="http://schemas.microsoft.com/office/drawing/2014/main" id="{FC943E29-7AE9-495D-9A49-92F522A8C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0" b="90000" l="10000" r="90000">
                        <a14:foregroundMark x1="60000" y1="10000" x2="60000" y2="10000"/>
                        <a14:foregroundMark x1="56765" y1="25294" x2="56765" y2="25294"/>
                        <a14:foregroundMark x1="30588" y1="17647" x2="40000" y2="45490"/>
                        <a14:foregroundMark x1="52059" y1="30000" x2="57353" y2="54510"/>
                        <a14:foregroundMark x1="40882" y1="37255" x2="40882" y2="37255"/>
                        <a14:foregroundMark x1="45294" y1="34510" x2="45294" y2="34510"/>
                        <a14:foregroundMark x1="45000" y1="10588" x2="45000" y2="10588"/>
                        <a14:foregroundMark x1="40882" y1="26078" x2="44118" y2="48824"/>
                        <a14:foregroundMark x1="44118" y1="48824" x2="44118" y2="48824"/>
                        <a14:foregroundMark x1="40882" y1="58431" x2="43529" y2="43333"/>
                        <a14:foregroundMark x1="43529" y1="43333" x2="47353" y2="58039"/>
                        <a14:foregroundMark x1="47353" y1="58039" x2="44118" y2="45686"/>
                        <a14:foregroundMark x1="44118" y1="45686" x2="41765" y2="69216"/>
                        <a14:foregroundMark x1="41765" y1="69216" x2="36765" y2="59412"/>
                        <a14:foregroundMark x1="36765" y1="59412" x2="32941" y2="75294"/>
                        <a14:foregroundMark x1="32941" y1="75294" x2="29706" y2="67059"/>
                        <a14:foregroundMark x1="29706" y1="67059" x2="27059" y2="79608"/>
                        <a14:foregroundMark x1="27059" y1="79608" x2="25588" y2="67255"/>
                        <a14:foregroundMark x1="25588" y1="67255" x2="32353" y2="50980"/>
                        <a14:foregroundMark x1="32353" y1="50980" x2="39706" y2="58627"/>
                        <a14:foregroundMark x1="39706" y1="58627" x2="54118" y2="60196"/>
                        <a14:foregroundMark x1="54118" y1="60196" x2="75882" y2="47451"/>
                        <a14:foregroundMark x1="63824" y1="26863" x2="62353" y2="53922"/>
                        <a14:foregroundMark x1="63824" y1="26078" x2="69118" y2="50784"/>
                        <a14:foregroundMark x1="36471" y1="67647" x2="42059" y2="84706"/>
                        <a14:foregroundMark x1="42059" y1="84706" x2="62059" y2="89608"/>
                        <a14:foregroundMark x1="62059" y1="89608" x2="70588" y2="78627"/>
                        <a14:foregroundMark x1="70588" y1="78627" x2="74118" y2="62549"/>
                        <a14:foregroundMark x1="74118" y1="62549" x2="70882" y2="52745"/>
                        <a14:foregroundMark x1="70882" y1="52745" x2="68235" y2="50196"/>
                        <a14:foregroundMark x1="23235" y1="55490" x2="27353" y2="21765"/>
                        <a14:foregroundMark x1="27353" y1="21765" x2="56471" y2="20980"/>
                        <a14:foregroundMark x1="56471" y1="20980" x2="71765" y2="23137"/>
                        <a14:foregroundMark x1="71765" y1="23137" x2="77059" y2="35882"/>
                        <a14:foregroundMark x1="77059" y1="35882" x2="76471" y2="43333"/>
                        <a14:foregroundMark x1="26176" y1="10000" x2="26176" y2="10000"/>
                        <a14:foregroundMark x1="23824" y1="14118" x2="69706" y2="17451"/>
                        <a14:foregroundMark x1="69706" y1="17451" x2="76176" y2="16667"/>
                        <a14:foregroundMark x1="74706" y1="10000" x2="74706" y2="10000"/>
                        <a14:foregroundMark x1="61471" y1="10980" x2="61471" y2="10980"/>
                        <a14:foregroundMark x1="37059" y1="9412" x2="51176" y2="12549"/>
                        <a14:foregroundMark x1="51176" y1="12549" x2="36765" y2="9020"/>
                        <a14:foregroundMark x1="36765" y1="9020" x2="34412" y2="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68" y="1037575"/>
            <a:ext cx="4096914" cy="61453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B0E1CD-33E2-4F86-9373-E42C2829A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07" y="1967719"/>
            <a:ext cx="2559722" cy="362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3AB468-53A1-47A9-8084-C024A7F9C333}"/>
              </a:ext>
            </a:extLst>
          </p:cNvPr>
          <p:cNvSpPr txBox="1"/>
          <p:nvPr/>
        </p:nvSpPr>
        <p:spPr>
          <a:xfrm>
            <a:off x="3581400" y="2330449"/>
            <a:ext cx="2076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i="1" dirty="0">
                <a:solidFill>
                  <a:srgbClr val="56CA93"/>
                </a:solidFill>
              </a:rPr>
              <a:t>Andrea Pisana</a:t>
            </a:r>
          </a:p>
          <a:p>
            <a:r>
              <a:rPr lang="it-IT" sz="1300" i="1" dirty="0">
                <a:solidFill>
                  <a:srgbClr val="56CA93"/>
                </a:solidFill>
              </a:rPr>
              <a:t>Livello: X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4A26F1-1DEF-4794-934E-D827541C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80" y="2983173"/>
            <a:ext cx="914718" cy="819150"/>
          </a:xfrm>
          <a:prstGeom prst="rect">
            <a:avLst/>
          </a:prstGeom>
          <a:ln w="41275">
            <a:solidFill>
              <a:srgbClr val="0070C0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76EB20-D391-4646-B73F-E92267586377}"/>
              </a:ext>
            </a:extLst>
          </p:cNvPr>
          <p:cNvSpPr txBox="1"/>
          <p:nvPr/>
        </p:nvSpPr>
        <p:spPr>
          <a:xfrm>
            <a:off x="3581400" y="3807166"/>
            <a:ext cx="1105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56CA93"/>
                </a:solidFill>
              </a:rPr>
              <a:t>Nuovo video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1CEBD6B-BF89-41EF-8D00-6B46ECE62E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7" y="2959382"/>
            <a:ext cx="914719" cy="8936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1C359AE-7429-43D4-9787-F70BCD38236D}"/>
              </a:ext>
            </a:extLst>
          </p:cNvPr>
          <p:cNvSpPr txBox="1"/>
          <p:nvPr/>
        </p:nvSpPr>
        <p:spPr>
          <a:xfrm>
            <a:off x="4720476" y="3823164"/>
            <a:ext cx="1105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56CA93"/>
                </a:solidFill>
              </a:rPr>
              <a:t>Nuovo quiz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B80C8CF-FF7A-4C42-85CC-AFE9F361221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323" y="4167205"/>
            <a:ext cx="904875" cy="731897"/>
          </a:xfrm>
          <a:prstGeom prst="rect">
            <a:avLst/>
          </a:prstGeom>
          <a:ln w="41275">
            <a:solidFill>
              <a:srgbClr val="0070C0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32A240-2C2C-457E-900C-9B123BB1F357}"/>
              </a:ext>
            </a:extLst>
          </p:cNvPr>
          <p:cNvSpPr txBox="1"/>
          <p:nvPr/>
        </p:nvSpPr>
        <p:spPr>
          <a:xfrm>
            <a:off x="3581400" y="4914550"/>
            <a:ext cx="1105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rgbClr val="56CA93"/>
                </a:solidFill>
              </a:rPr>
              <a:t>ChallengeME</a:t>
            </a:r>
            <a:endParaRPr lang="it-IT" sz="1000" b="1" dirty="0">
              <a:solidFill>
                <a:srgbClr val="56CA93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AADD003-108B-4547-9744-672FE39DAF0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6" b="94259" l="7000" r="90889">
                        <a14:foregroundMark x1="26111" y1="15185" x2="26111" y2="15185"/>
                        <a14:foregroundMark x1="42111" y1="6481" x2="42111" y2="6481"/>
                        <a14:foregroundMark x1="61111" y1="10926" x2="61111" y2="10926"/>
                        <a14:foregroundMark x1="74889" y1="15185" x2="74889" y2="15185"/>
                        <a14:foregroundMark x1="11222" y1="37778" x2="11222" y2="37778"/>
                        <a14:foregroundMark x1="90889" y1="42037" x2="90889" y2="42037"/>
                        <a14:foregroundMark x1="7000" y1="50000" x2="7000" y2="50000"/>
                        <a14:foregroundMark x1="12333" y1="94259" x2="12333" y2="9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4182535"/>
            <a:ext cx="851378" cy="713316"/>
          </a:xfrm>
          <a:prstGeom prst="rect">
            <a:avLst/>
          </a:prstGeom>
          <a:ln w="41275">
            <a:solidFill>
              <a:srgbClr val="0070C0"/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067DEB-0819-4F91-B3F3-21C1D9A8E2F5}"/>
              </a:ext>
            </a:extLst>
          </p:cNvPr>
          <p:cNvSpPr txBox="1"/>
          <p:nvPr/>
        </p:nvSpPr>
        <p:spPr>
          <a:xfrm>
            <a:off x="4683319" y="4909247"/>
            <a:ext cx="1105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rgbClr val="56CA93"/>
                </a:solidFill>
              </a:rPr>
              <a:t>ChallengeME</a:t>
            </a:r>
            <a:r>
              <a:rPr lang="it-IT" sz="1000" b="1" dirty="0">
                <a:solidFill>
                  <a:srgbClr val="56CA93"/>
                </a:solidFill>
              </a:rPr>
              <a:t>+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60B08D8-3D76-4EFD-B32E-9A9F3EFDABE4}"/>
              </a:ext>
            </a:extLst>
          </p:cNvPr>
          <p:cNvSpPr/>
          <p:nvPr/>
        </p:nvSpPr>
        <p:spPr>
          <a:xfrm>
            <a:off x="3623629" y="5247444"/>
            <a:ext cx="2022527" cy="33599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2E2FA7-C796-4A0B-A41C-41A3409821F1}"/>
              </a:ext>
            </a:extLst>
          </p:cNvPr>
          <p:cNvSpPr txBox="1"/>
          <p:nvPr/>
        </p:nvSpPr>
        <p:spPr>
          <a:xfrm>
            <a:off x="3648466" y="5260278"/>
            <a:ext cx="20463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56CA93"/>
                </a:solidFill>
              </a:rPr>
              <a:t>Accedi a </a:t>
            </a:r>
            <a:r>
              <a:rPr lang="it-IT" sz="1500" b="1" dirty="0" err="1">
                <a:solidFill>
                  <a:srgbClr val="56CA93"/>
                </a:solidFill>
              </a:rPr>
              <a:t>IlFORUM</a:t>
            </a:r>
            <a:endParaRPr lang="it-IT" sz="1500" b="1" dirty="0">
              <a:solidFill>
                <a:srgbClr val="56C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Sfaccettatura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1531</Words>
  <Application>Microsoft Office PowerPoint</Application>
  <PresentationFormat>Widescreen</PresentationFormat>
  <Paragraphs>234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Sfaccettatura</vt:lpstr>
      <vt:lpstr>Presentazione standard di PowerPoint</vt:lpstr>
      <vt:lpstr>COS’È BENEFITS+?</vt:lpstr>
      <vt:lpstr>ICONA APP</vt:lpstr>
      <vt:lpstr>QUALI SONO LE FUNZIONI DI BENEFITS+?</vt:lpstr>
      <vt:lpstr>INTERFACCIA INIZIALE</vt:lpstr>
      <vt:lpstr>IL QUESTIONARIO</vt:lpstr>
      <vt:lpstr>INTERFACCIA QUESTIONARIO</vt:lpstr>
      <vt:lpstr>LA STRUTTURA</vt:lpstr>
      <vt:lpstr>INTERFACCIA HOME</vt:lpstr>
      <vt:lpstr>I VIDEO FORMATIVI</vt:lpstr>
      <vt:lpstr>INTERFACCIA VIDEO FORMATIVI</vt:lpstr>
      <vt:lpstr>LA COMPETIZIONE</vt:lpstr>
      <vt:lpstr>INTERFACCIA CHALLENGEME</vt:lpstr>
      <vt:lpstr>CHALLENGEME+</vt:lpstr>
      <vt:lpstr>CHALLENGEME+</vt:lpstr>
      <vt:lpstr>INTERFACCIA CHALLENGEME+</vt:lpstr>
      <vt:lpstr>GLI HELPERS</vt:lpstr>
      <vt:lpstr>INTERFACCIA HELPERS</vt:lpstr>
      <vt:lpstr>IL FORUM</vt:lpstr>
      <vt:lpstr>INTERFACCIA FORUM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Pisana</dc:creator>
  <cp:lastModifiedBy>Andrea Pisana</cp:lastModifiedBy>
  <cp:revision>62</cp:revision>
  <dcterms:created xsi:type="dcterms:W3CDTF">2021-06-23T09:39:16Z</dcterms:created>
  <dcterms:modified xsi:type="dcterms:W3CDTF">2021-07-08T18:48:21Z</dcterms:modified>
</cp:coreProperties>
</file>